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4"/>
  </p:sldMasterIdLst>
  <p:notesMasterIdLst>
    <p:notesMasterId r:id="rId31"/>
  </p:notesMasterIdLst>
  <p:handoutMasterIdLst>
    <p:handoutMasterId r:id="rId32"/>
  </p:handoutMasterIdLst>
  <p:sldIdLst>
    <p:sldId id="256" r:id="rId5"/>
    <p:sldId id="295" r:id="rId6"/>
    <p:sldId id="267" r:id="rId7"/>
    <p:sldId id="299" r:id="rId8"/>
    <p:sldId id="313" r:id="rId9"/>
    <p:sldId id="321" r:id="rId10"/>
    <p:sldId id="307" r:id="rId11"/>
    <p:sldId id="312" r:id="rId12"/>
    <p:sldId id="305" r:id="rId13"/>
    <p:sldId id="272" r:id="rId14"/>
    <p:sldId id="301" r:id="rId15"/>
    <p:sldId id="303" r:id="rId16"/>
    <p:sldId id="302" r:id="rId17"/>
    <p:sldId id="306" r:id="rId18"/>
    <p:sldId id="316" r:id="rId19"/>
    <p:sldId id="318" r:id="rId20"/>
    <p:sldId id="319" r:id="rId21"/>
    <p:sldId id="323" r:id="rId22"/>
    <p:sldId id="320" r:id="rId23"/>
    <p:sldId id="315" r:id="rId24"/>
    <p:sldId id="329" r:id="rId25"/>
    <p:sldId id="317" r:id="rId26"/>
    <p:sldId id="311" r:id="rId27"/>
    <p:sldId id="330" r:id="rId28"/>
    <p:sldId id="292" r:id="rId29"/>
    <p:sldId id="32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0404"/>
    <a:srgbClr val="009051"/>
    <a:srgbClr val="0001C2"/>
    <a:srgbClr val="0051C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348"/>
    <p:restoredTop sz="47143"/>
  </p:normalViewPr>
  <p:slideViewPr>
    <p:cSldViewPr>
      <p:cViewPr varScale="1">
        <p:scale>
          <a:sx n="52" d="100"/>
          <a:sy n="52" d="100"/>
        </p:scale>
        <p:origin x="2800" y="176"/>
      </p:cViewPr>
      <p:guideLst>
        <p:guide orient="horz" pos="2160"/>
        <p:guide pos="2880"/>
      </p:guideLst>
    </p:cSldViewPr>
  </p:slideViewPr>
  <p:outlineViewPr>
    <p:cViewPr>
      <p:scale>
        <a:sx n="33" d="100"/>
        <a:sy n="33" d="100"/>
      </p:scale>
      <p:origin x="0" y="-68344"/>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151" d="100"/>
          <a:sy n="151" d="100"/>
        </p:scale>
        <p:origin x="4576" y="2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7762726-397F-4479-9870-19BB05858B89}" type="datetimeFigureOut">
              <a:rPr lang="en-AU" smtClean="0"/>
              <a:t>3/12/20</a:t>
            </a:fld>
            <a:endParaRPr lang="en-AU"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CCDEA60-B61E-4E8B-A717-95CC5847F6FA}" type="slidenum">
              <a:rPr lang="en-AU" smtClean="0"/>
              <a:t>‹#›</a:t>
            </a:fld>
            <a:endParaRPr lang="en-AU" dirty="0"/>
          </a:p>
        </p:txBody>
      </p:sp>
    </p:spTree>
    <p:extLst>
      <p:ext uri="{BB962C8B-B14F-4D97-AF65-F5344CB8AC3E}">
        <p14:creationId xmlns:p14="http://schemas.microsoft.com/office/powerpoint/2010/main" val="1075713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3AC412-3197-422D-87AB-4DE90F36F6E2}" type="datetimeFigureOut">
              <a:rPr lang="en-AU" smtClean="0"/>
              <a:t>3/12/20</a:t>
            </a:fld>
            <a:endParaRPr lang="en-AU" dirty="0"/>
          </a:p>
        </p:txBody>
      </p:sp>
      <p:sp>
        <p:nvSpPr>
          <p:cNvPr id="4" name="Slide Image Placeholder 3"/>
          <p:cNvSpPr>
            <a:spLocks noGrp="1" noRot="1" noChangeAspect="1"/>
          </p:cNvSpPr>
          <p:nvPr>
            <p:ph type="sldImg" idx="2"/>
          </p:nvPr>
        </p:nvSpPr>
        <p:spPr>
          <a:xfrm>
            <a:off x="1143000" y="685800"/>
            <a:ext cx="3726160" cy="2794620"/>
          </a:xfrm>
          <a:prstGeom prst="rect">
            <a:avLst/>
          </a:prstGeom>
          <a:noFill/>
          <a:ln w="12700">
            <a:solidFill>
              <a:prstClr val="black"/>
            </a:solidFill>
          </a:ln>
        </p:spPr>
        <p:txBody>
          <a:bodyPr vert="horz" lIns="91440" tIns="45720" rIns="91440" bIns="45720" rtlCol="0" anchor="ctr"/>
          <a:lstStyle/>
          <a:p>
            <a:endParaRPr lang="en-AU" dirty="0"/>
          </a:p>
        </p:txBody>
      </p:sp>
      <p:sp>
        <p:nvSpPr>
          <p:cNvPr id="5" name="Notes Placeholder 4"/>
          <p:cNvSpPr>
            <a:spLocks noGrp="1"/>
          </p:cNvSpPr>
          <p:nvPr>
            <p:ph type="body" sz="quarter" idx="3"/>
          </p:nvPr>
        </p:nvSpPr>
        <p:spPr>
          <a:xfrm>
            <a:off x="685800" y="3709019"/>
            <a:ext cx="5486400" cy="497619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270C63-F92D-4773-BE59-2CE2A9504CEB}" type="slidenum">
              <a:rPr lang="en-AU" smtClean="0"/>
              <a:t>‹#›</a:t>
            </a:fld>
            <a:endParaRPr lang="en-AU" dirty="0"/>
          </a:p>
        </p:txBody>
      </p:sp>
    </p:spTree>
    <p:extLst>
      <p:ext uri="{BB962C8B-B14F-4D97-AF65-F5344CB8AC3E}">
        <p14:creationId xmlns:p14="http://schemas.microsoft.com/office/powerpoint/2010/main" val="39114094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pPr algn="just">
              <a:lnSpc>
                <a:spcPct val="130000"/>
              </a:lnSpc>
              <a:spcAft>
                <a:spcPts val="600"/>
              </a:spcAft>
            </a:pPr>
            <a:endParaRPr lang="en-AU" sz="1600" baseline="0" dirty="0">
              <a:solidFill>
                <a:srgbClr val="000000"/>
              </a:solidFill>
              <a:latin typeface="Arial" panose="020B0604020202020204" pitchFamily="34" charset="0"/>
              <a:ea typeface="Calibri" panose="020F0502020204030204" pitchFamily="34" charset="0"/>
              <a:cs typeface="Helvetica" pitchFamily="2" charset="0"/>
            </a:endParaRPr>
          </a:p>
          <a:p>
            <a:pPr algn="just">
              <a:lnSpc>
                <a:spcPct val="130000"/>
              </a:lnSpc>
              <a:spcAft>
                <a:spcPts val="600"/>
              </a:spcAft>
            </a:pPr>
            <a:endParaRPr lang="en-AU" dirty="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D2270C63-F92D-4773-BE59-2CE2A9504CEB}" type="slidenum">
              <a:rPr lang="en-AU" smtClean="0"/>
              <a:t>1</a:t>
            </a:fld>
            <a:endParaRPr lang="en-AU" dirty="0"/>
          </a:p>
        </p:txBody>
      </p:sp>
    </p:spTree>
    <p:extLst>
      <p:ext uri="{BB962C8B-B14F-4D97-AF65-F5344CB8AC3E}">
        <p14:creationId xmlns:p14="http://schemas.microsoft.com/office/powerpoint/2010/main" val="327934997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270C63-F92D-4773-BE59-2CE2A9504CEB}" type="slidenum">
              <a:rPr lang="en-AU" smtClean="0"/>
              <a:t>10</a:t>
            </a:fld>
            <a:endParaRPr lang="en-AU" dirty="0"/>
          </a:p>
        </p:txBody>
      </p:sp>
    </p:spTree>
    <p:extLst>
      <p:ext uri="{BB962C8B-B14F-4D97-AF65-F5344CB8AC3E}">
        <p14:creationId xmlns:p14="http://schemas.microsoft.com/office/powerpoint/2010/main" val="3283596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270C63-F92D-4773-BE59-2CE2A9504CEB}" type="slidenum">
              <a:rPr lang="en-AU" smtClean="0"/>
              <a:t>11</a:t>
            </a:fld>
            <a:endParaRPr lang="en-AU" dirty="0"/>
          </a:p>
        </p:txBody>
      </p:sp>
    </p:spTree>
    <p:extLst>
      <p:ext uri="{BB962C8B-B14F-4D97-AF65-F5344CB8AC3E}">
        <p14:creationId xmlns:p14="http://schemas.microsoft.com/office/powerpoint/2010/main" val="22452991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270C63-F92D-4773-BE59-2CE2A9504CEB}" type="slidenum">
              <a:rPr lang="en-AU" smtClean="0"/>
              <a:t>12</a:t>
            </a:fld>
            <a:endParaRPr lang="en-AU" dirty="0"/>
          </a:p>
        </p:txBody>
      </p:sp>
    </p:spTree>
    <p:extLst>
      <p:ext uri="{BB962C8B-B14F-4D97-AF65-F5344CB8AC3E}">
        <p14:creationId xmlns:p14="http://schemas.microsoft.com/office/powerpoint/2010/main" val="37867797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270C63-F92D-4773-BE59-2CE2A9504CEB}" type="slidenum">
              <a:rPr lang="en-AU" smtClean="0"/>
              <a:t>13</a:t>
            </a:fld>
            <a:endParaRPr lang="en-AU" dirty="0"/>
          </a:p>
        </p:txBody>
      </p:sp>
    </p:spTree>
    <p:extLst>
      <p:ext uri="{BB962C8B-B14F-4D97-AF65-F5344CB8AC3E}">
        <p14:creationId xmlns:p14="http://schemas.microsoft.com/office/powerpoint/2010/main" val="11713217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endParaRPr lang="en-US" dirty="0"/>
          </a:p>
          <a:p>
            <a:endParaRPr lang="en-US" dirty="0"/>
          </a:p>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D2270C63-F92D-4773-BE59-2CE2A9504CEB}" type="slidenum">
              <a:rPr lang="en-AU" smtClean="0"/>
              <a:t>14</a:t>
            </a:fld>
            <a:endParaRPr lang="en-AU" dirty="0"/>
          </a:p>
        </p:txBody>
      </p:sp>
    </p:spTree>
    <p:extLst>
      <p:ext uri="{BB962C8B-B14F-4D97-AF65-F5344CB8AC3E}">
        <p14:creationId xmlns:p14="http://schemas.microsoft.com/office/powerpoint/2010/main" val="22892122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pPr marL="171450" indent="-171450">
              <a:buFontTx/>
              <a:buChar char="-"/>
            </a:pPr>
            <a:endParaRPr lang="en-US" dirty="0"/>
          </a:p>
          <a:p>
            <a:pPr marL="171450" indent="-171450">
              <a:buFontTx/>
              <a:buChar char="-"/>
            </a:pPr>
            <a:endParaRPr lang="en-US" dirty="0"/>
          </a:p>
          <a:p>
            <a:pPr marL="171450" indent="-171450">
              <a:buFontTx/>
              <a:buChar char="-"/>
            </a:pPr>
            <a:endParaRPr lang="en-US" dirty="0"/>
          </a:p>
        </p:txBody>
      </p:sp>
      <p:sp>
        <p:nvSpPr>
          <p:cNvPr id="4" name="Slide Number Placeholder 3"/>
          <p:cNvSpPr>
            <a:spLocks noGrp="1"/>
          </p:cNvSpPr>
          <p:nvPr>
            <p:ph type="sldNum" sz="quarter" idx="5"/>
          </p:nvPr>
        </p:nvSpPr>
        <p:spPr/>
        <p:txBody>
          <a:bodyPr/>
          <a:lstStyle/>
          <a:p>
            <a:fld id="{D2270C63-F92D-4773-BE59-2CE2A9504CEB}" type="slidenum">
              <a:rPr lang="en-AU" smtClean="0"/>
              <a:t>15</a:t>
            </a:fld>
            <a:endParaRPr lang="en-AU" dirty="0"/>
          </a:p>
        </p:txBody>
      </p:sp>
    </p:spTree>
    <p:extLst>
      <p:ext uri="{BB962C8B-B14F-4D97-AF65-F5344CB8AC3E}">
        <p14:creationId xmlns:p14="http://schemas.microsoft.com/office/powerpoint/2010/main" val="10036368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270C63-F92D-4773-BE59-2CE2A9504CEB}" type="slidenum">
              <a:rPr lang="en-AU" smtClean="0"/>
              <a:t>16</a:t>
            </a:fld>
            <a:endParaRPr lang="en-AU" dirty="0"/>
          </a:p>
        </p:txBody>
      </p:sp>
    </p:spTree>
    <p:extLst>
      <p:ext uri="{BB962C8B-B14F-4D97-AF65-F5344CB8AC3E}">
        <p14:creationId xmlns:p14="http://schemas.microsoft.com/office/powerpoint/2010/main" val="38681849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270C63-F92D-4773-BE59-2CE2A9504CEB}" type="slidenum">
              <a:rPr lang="en-AU" smtClean="0"/>
              <a:t>17</a:t>
            </a:fld>
            <a:endParaRPr lang="en-AU" dirty="0"/>
          </a:p>
        </p:txBody>
      </p:sp>
    </p:spTree>
    <p:extLst>
      <p:ext uri="{BB962C8B-B14F-4D97-AF65-F5344CB8AC3E}">
        <p14:creationId xmlns:p14="http://schemas.microsoft.com/office/powerpoint/2010/main" val="8329790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270C63-F92D-4773-BE59-2CE2A9504CEB}" type="slidenum">
              <a:rPr lang="en-AU" smtClean="0"/>
              <a:t>18</a:t>
            </a:fld>
            <a:endParaRPr lang="en-AU" dirty="0"/>
          </a:p>
        </p:txBody>
      </p:sp>
    </p:spTree>
    <p:extLst>
      <p:ext uri="{BB962C8B-B14F-4D97-AF65-F5344CB8AC3E}">
        <p14:creationId xmlns:p14="http://schemas.microsoft.com/office/powerpoint/2010/main" val="39212016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endParaRPr lang="en-AU" sz="1200" kern="1200" dirty="0">
              <a:solidFill>
                <a:schemeClr val="tx1"/>
              </a:solidFill>
              <a:effectLst/>
              <a:latin typeface="+mn-lt"/>
              <a:ea typeface="+mn-ea"/>
              <a:cs typeface="+mn-cs"/>
            </a:endParaRPr>
          </a:p>
          <a:p>
            <a:pPr lvl="0"/>
            <a:endParaRPr lang="en-AU"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D2270C63-F92D-4773-BE59-2CE2A9504CEB}" type="slidenum">
              <a:rPr lang="en-AU" smtClean="0"/>
              <a:t>19</a:t>
            </a:fld>
            <a:endParaRPr lang="en-AU" dirty="0"/>
          </a:p>
        </p:txBody>
      </p:sp>
    </p:spTree>
    <p:extLst>
      <p:ext uri="{BB962C8B-B14F-4D97-AF65-F5344CB8AC3E}">
        <p14:creationId xmlns:p14="http://schemas.microsoft.com/office/powerpoint/2010/main" val="1726889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30000"/>
              </a:lnSpc>
              <a:spcBef>
                <a:spcPts val="0"/>
              </a:spcBef>
              <a:spcAft>
                <a:spcPts val="600"/>
              </a:spcAft>
              <a:buClrTx/>
              <a:buSzTx/>
              <a:buFontTx/>
              <a:buNone/>
              <a:tabLst/>
              <a:defRPr/>
            </a:pPr>
            <a:endParaRPr lang="en-AU" dirty="0">
              <a:solidFill>
                <a:srgbClr val="000000"/>
              </a:solidFill>
            </a:endParaRPr>
          </a:p>
        </p:txBody>
      </p:sp>
      <p:sp>
        <p:nvSpPr>
          <p:cNvPr id="4" name="Slide Number Placeholder 3"/>
          <p:cNvSpPr>
            <a:spLocks noGrp="1"/>
          </p:cNvSpPr>
          <p:nvPr>
            <p:ph type="sldNum" sz="quarter" idx="5"/>
          </p:nvPr>
        </p:nvSpPr>
        <p:spPr/>
        <p:txBody>
          <a:bodyPr/>
          <a:lstStyle/>
          <a:p>
            <a:fld id="{D2270C63-F92D-4773-BE59-2CE2A9504CEB}" type="slidenum">
              <a:rPr lang="en-AU" smtClean="0"/>
              <a:t>2</a:t>
            </a:fld>
            <a:endParaRPr lang="en-AU" dirty="0"/>
          </a:p>
        </p:txBody>
      </p:sp>
    </p:spTree>
    <p:extLst>
      <p:ext uri="{BB962C8B-B14F-4D97-AF65-F5344CB8AC3E}">
        <p14:creationId xmlns:p14="http://schemas.microsoft.com/office/powerpoint/2010/main" val="22815006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pPr marL="228600" indent="-228600">
              <a:buAutoNum type="alphaLcParenR"/>
            </a:pPr>
            <a:endParaRPr lang="en-US" dirty="0"/>
          </a:p>
        </p:txBody>
      </p:sp>
      <p:sp>
        <p:nvSpPr>
          <p:cNvPr id="4" name="Slide Number Placeholder 3"/>
          <p:cNvSpPr>
            <a:spLocks noGrp="1"/>
          </p:cNvSpPr>
          <p:nvPr>
            <p:ph type="sldNum" sz="quarter" idx="5"/>
          </p:nvPr>
        </p:nvSpPr>
        <p:spPr/>
        <p:txBody>
          <a:bodyPr/>
          <a:lstStyle/>
          <a:p>
            <a:fld id="{D2270C63-F92D-4773-BE59-2CE2A9504CEB}" type="slidenum">
              <a:rPr lang="en-AU" smtClean="0"/>
              <a:t>20</a:t>
            </a:fld>
            <a:endParaRPr lang="en-AU" dirty="0"/>
          </a:p>
        </p:txBody>
      </p:sp>
    </p:spTree>
    <p:extLst>
      <p:ext uri="{BB962C8B-B14F-4D97-AF65-F5344CB8AC3E}">
        <p14:creationId xmlns:p14="http://schemas.microsoft.com/office/powerpoint/2010/main" val="8400147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pPr marL="228600" indent="-228600">
              <a:buAutoNum type="alphaLcParenR"/>
            </a:pPr>
            <a:endParaRPr lang="en-US" dirty="0"/>
          </a:p>
        </p:txBody>
      </p:sp>
      <p:sp>
        <p:nvSpPr>
          <p:cNvPr id="4" name="Slide Number Placeholder 3"/>
          <p:cNvSpPr>
            <a:spLocks noGrp="1"/>
          </p:cNvSpPr>
          <p:nvPr>
            <p:ph type="sldNum" sz="quarter" idx="5"/>
          </p:nvPr>
        </p:nvSpPr>
        <p:spPr/>
        <p:txBody>
          <a:bodyPr/>
          <a:lstStyle/>
          <a:p>
            <a:fld id="{D2270C63-F92D-4773-BE59-2CE2A9504CEB}" type="slidenum">
              <a:rPr lang="en-AU" smtClean="0"/>
              <a:t>21</a:t>
            </a:fld>
            <a:endParaRPr lang="en-AU" dirty="0"/>
          </a:p>
        </p:txBody>
      </p:sp>
    </p:spTree>
    <p:extLst>
      <p:ext uri="{BB962C8B-B14F-4D97-AF65-F5344CB8AC3E}">
        <p14:creationId xmlns:p14="http://schemas.microsoft.com/office/powerpoint/2010/main" val="30927539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pPr marL="228600" indent="-228600">
              <a:buAutoNum type="alphaLcParenR"/>
            </a:pPr>
            <a:endParaRPr lang="en-US" dirty="0"/>
          </a:p>
        </p:txBody>
      </p:sp>
      <p:sp>
        <p:nvSpPr>
          <p:cNvPr id="4" name="Slide Number Placeholder 3"/>
          <p:cNvSpPr>
            <a:spLocks noGrp="1"/>
          </p:cNvSpPr>
          <p:nvPr>
            <p:ph type="sldNum" sz="quarter" idx="5"/>
          </p:nvPr>
        </p:nvSpPr>
        <p:spPr/>
        <p:txBody>
          <a:bodyPr/>
          <a:lstStyle/>
          <a:p>
            <a:fld id="{D2270C63-F92D-4773-BE59-2CE2A9504CEB}" type="slidenum">
              <a:rPr lang="en-AU" smtClean="0"/>
              <a:t>22</a:t>
            </a:fld>
            <a:endParaRPr lang="en-AU" dirty="0"/>
          </a:p>
        </p:txBody>
      </p:sp>
    </p:spTree>
    <p:extLst>
      <p:ext uri="{BB962C8B-B14F-4D97-AF65-F5344CB8AC3E}">
        <p14:creationId xmlns:p14="http://schemas.microsoft.com/office/powerpoint/2010/main" val="26698838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2270C63-F92D-4773-BE59-2CE2A9504CEB}" type="slidenum">
              <a:rPr lang="en-AU" smtClean="0"/>
              <a:t>23</a:t>
            </a:fld>
            <a:endParaRPr lang="en-AU" dirty="0"/>
          </a:p>
        </p:txBody>
      </p:sp>
    </p:spTree>
    <p:extLst>
      <p:ext uri="{BB962C8B-B14F-4D97-AF65-F5344CB8AC3E}">
        <p14:creationId xmlns:p14="http://schemas.microsoft.com/office/powerpoint/2010/main" val="244254924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2270C63-F92D-4773-BE59-2CE2A9504CEB}" type="slidenum">
              <a:rPr lang="en-AU" smtClean="0"/>
              <a:t>24</a:t>
            </a:fld>
            <a:endParaRPr lang="en-AU" dirty="0"/>
          </a:p>
        </p:txBody>
      </p:sp>
    </p:spTree>
    <p:extLst>
      <p:ext uri="{BB962C8B-B14F-4D97-AF65-F5344CB8AC3E}">
        <p14:creationId xmlns:p14="http://schemas.microsoft.com/office/powerpoint/2010/main" val="305362601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270C63-F92D-4773-BE59-2CE2A9504CEB}" type="slidenum">
              <a:rPr lang="en-AU" smtClean="0"/>
              <a:t>25</a:t>
            </a:fld>
            <a:endParaRPr lang="en-AU" dirty="0"/>
          </a:p>
        </p:txBody>
      </p:sp>
    </p:spTree>
    <p:extLst>
      <p:ext uri="{BB962C8B-B14F-4D97-AF65-F5344CB8AC3E}">
        <p14:creationId xmlns:p14="http://schemas.microsoft.com/office/powerpoint/2010/main" val="31911196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270C63-F92D-4773-BE59-2CE2A9504CEB}" type="slidenum">
              <a:rPr lang="en-AU" smtClean="0"/>
              <a:t>26</a:t>
            </a:fld>
            <a:endParaRPr lang="en-AU" dirty="0"/>
          </a:p>
        </p:txBody>
      </p:sp>
    </p:spTree>
    <p:extLst>
      <p:ext uri="{BB962C8B-B14F-4D97-AF65-F5344CB8AC3E}">
        <p14:creationId xmlns:p14="http://schemas.microsoft.com/office/powerpoint/2010/main" val="3292473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30000"/>
              </a:lnSpc>
              <a:spcBef>
                <a:spcPts val="0"/>
              </a:spcBef>
              <a:spcAft>
                <a:spcPts val="600"/>
              </a:spcAft>
              <a:buClrTx/>
              <a:buSzTx/>
              <a:buFontTx/>
              <a:buNone/>
              <a:tabLst/>
              <a:defRPr/>
            </a:pPr>
            <a:endParaRPr lang="en-AU" dirty="0">
              <a:solidFill>
                <a:srgbClr val="000000"/>
              </a:solidFill>
            </a:endParaRPr>
          </a:p>
          <a:p>
            <a:endParaRPr lang="en-US" dirty="0"/>
          </a:p>
        </p:txBody>
      </p:sp>
      <p:sp>
        <p:nvSpPr>
          <p:cNvPr id="4" name="Slide Number Placeholder 3"/>
          <p:cNvSpPr>
            <a:spLocks noGrp="1"/>
          </p:cNvSpPr>
          <p:nvPr>
            <p:ph type="sldNum" sz="quarter" idx="5"/>
          </p:nvPr>
        </p:nvSpPr>
        <p:spPr/>
        <p:txBody>
          <a:bodyPr/>
          <a:lstStyle/>
          <a:p>
            <a:fld id="{D2270C63-F92D-4773-BE59-2CE2A9504CEB}" type="slidenum">
              <a:rPr lang="en-AU" smtClean="0"/>
              <a:t>3</a:t>
            </a:fld>
            <a:endParaRPr lang="en-AU" dirty="0"/>
          </a:p>
        </p:txBody>
      </p:sp>
    </p:spTree>
    <p:extLst>
      <p:ext uri="{BB962C8B-B14F-4D97-AF65-F5344CB8AC3E}">
        <p14:creationId xmlns:p14="http://schemas.microsoft.com/office/powerpoint/2010/main" val="25643053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D2270C63-F92D-4773-BE59-2CE2A9504CEB}" type="slidenum">
              <a:rPr lang="en-AU" smtClean="0"/>
              <a:t>4</a:t>
            </a:fld>
            <a:endParaRPr lang="en-AU" dirty="0"/>
          </a:p>
        </p:txBody>
      </p:sp>
    </p:spTree>
    <p:extLst>
      <p:ext uri="{BB962C8B-B14F-4D97-AF65-F5344CB8AC3E}">
        <p14:creationId xmlns:p14="http://schemas.microsoft.com/office/powerpoint/2010/main" val="17118655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D2270C63-F92D-4773-BE59-2CE2A9504CEB}" type="slidenum">
              <a:rPr lang="en-AU" smtClean="0"/>
              <a:t>5</a:t>
            </a:fld>
            <a:endParaRPr lang="en-AU" dirty="0"/>
          </a:p>
        </p:txBody>
      </p:sp>
    </p:spTree>
    <p:extLst>
      <p:ext uri="{BB962C8B-B14F-4D97-AF65-F5344CB8AC3E}">
        <p14:creationId xmlns:p14="http://schemas.microsoft.com/office/powerpoint/2010/main" val="457956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pPr marL="457200" lvl="1" indent="0">
              <a:buFontTx/>
              <a:buNone/>
            </a:pPr>
            <a:endParaRPr lang="en-US" b="1" dirty="0"/>
          </a:p>
        </p:txBody>
      </p:sp>
      <p:sp>
        <p:nvSpPr>
          <p:cNvPr id="4" name="Slide Number Placeholder 3"/>
          <p:cNvSpPr>
            <a:spLocks noGrp="1"/>
          </p:cNvSpPr>
          <p:nvPr>
            <p:ph type="sldNum" sz="quarter" idx="5"/>
          </p:nvPr>
        </p:nvSpPr>
        <p:spPr/>
        <p:txBody>
          <a:bodyPr/>
          <a:lstStyle/>
          <a:p>
            <a:fld id="{D2270C63-F92D-4773-BE59-2CE2A9504CEB}" type="slidenum">
              <a:rPr lang="en-AU" smtClean="0"/>
              <a:t>6</a:t>
            </a:fld>
            <a:endParaRPr lang="en-AU" dirty="0"/>
          </a:p>
        </p:txBody>
      </p:sp>
    </p:spTree>
    <p:extLst>
      <p:ext uri="{BB962C8B-B14F-4D97-AF65-F5344CB8AC3E}">
        <p14:creationId xmlns:p14="http://schemas.microsoft.com/office/powerpoint/2010/main" val="42735446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pPr lvl="0"/>
            <a:endParaRPr lang="en-AU"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D2270C63-F92D-4773-BE59-2CE2A9504CEB}" type="slidenum">
              <a:rPr lang="en-AU" smtClean="0"/>
              <a:t>7</a:t>
            </a:fld>
            <a:endParaRPr lang="en-AU" dirty="0"/>
          </a:p>
        </p:txBody>
      </p:sp>
    </p:spTree>
    <p:extLst>
      <p:ext uri="{BB962C8B-B14F-4D97-AF65-F5344CB8AC3E}">
        <p14:creationId xmlns:p14="http://schemas.microsoft.com/office/powerpoint/2010/main" val="2338628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pPr lvl="0"/>
            <a:endParaRPr lang="en-AU"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2270C63-F92D-4773-BE59-2CE2A9504CEB}" type="slidenum">
              <a:rPr lang="en-AU" smtClean="0"/>
              <a:t>8</a:t>
            </a:fld>
            <a:endParaRPr lang="en-AU" dirty="0"/>
          </a:p>
        </p:txBody>
      </p:sp>
    </p:spTree>
    <p:extLst>
      <p:ext uri="{BB962C8B-B14F-4D97-AF65-F5344CB8AC3E}">
        <p14:creationId xmlns:p14="http://schemas.microsoft.com/office/powerpoint/2010/main" val="21250295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3725863" cy="2794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270C63-F92D-4773-BE59-2CE2A9504CEB}" type="slidenum">
              <a:rPr lang="en-AU" smtClean="0"/>
              <a:t>9</a:t>
            </a:fld>
            <a:endParaRPr lang="en-AU" dirty="0"/>
          </a:p>
        </p:txBody>
      </p:sp>
    </p:spTree>
    <p:extLst>
      <p:ext uri="{BB962C8B-B14F-4D97-AF65-F5344CB8AC3E}">
        <p14:creationId xmlns:p14="http://schemas.microsoft.com/office/powerpoint/2010/main" val="3346283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107F7574-D0D9-40D9-8DDA-E1C94A0E10D7}" type="datetimeFigureOut">
              <a:rPr lang="en-AU" smtClean="0"/>
              <a:t>3/12/20</a:t>
            </a:fld>
            <a:endParaRPr lang="en-AU" dirty="0"/>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n-AU" dirty="0"/>
          </a:p>
        </p:txBody>
      </p:sp>
      <p:sp>
        <p:nvSpPr>
          <p:cNvPr id="6" name="Slide Number Placeholder 5"/>
          <p:cNvSpPr>
            <a:spLocks noGrp="1"/>
          </p:cNvSpPr>
          <p:nvPr>
            <p:ph type="sldNum" sz="quarter" idx="12"/>
          </p:nvPr>
        </p:nvSpPr>
        <p:spPr>
          <a:xfrm>
            <a:off x="7620000" y="18288"/>
            <a:ext cx="1066800" cy="329184"/>
          </a:xfrm>
          <a:prstGeom prst="rect">
            <a:avLst/>
          </a:prstGeom>
        </p:spPr>
        <p:txBody>
          <a:bodyPr/>
          <a:lstStyle/>
          <a:p>
            <a:fld id="{8F9D8250-2053-47F7-82E3-69275078497C}" type="slidenum">
              <a:rPr lang="en-AU" smtClean="0"/>
              <a:t>‹#›</a:t>
            </a:fld>
            <a:endParaRPr lang="en-AU"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107F7574-D0D9-40D9-8DDA-E1C94A0E10D7}" type="datetimeFigureOut">
              <a:rPr lang="en-AU" smtClean="0"/>
              <a:t>3/12/20</a:t>
            </a:fld>
            <a:endParaRPr lang="en-AU" dirty="0"/>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n-AU" dirty="0"/>
          </a:p>
        </p:txBody>
      </p:sp>
      <p:sp>
        <p:nvSpPr>
          <p:cNvPr id="6" name="Slide Number Placeholder 5"/>
          <p:cNvSpPr>
            <a:spLocks noGrp="1"/>
          </p:cNvSpPr>
          <p:nvPr>
            <p:ph type="sldNum" sz="quarter" idx="12"/>
          </p:nvPr>
        </p:nvSpPr>
        <p:spPr>
          <a:xfrm>
            <a:off x="7620000" y="18288"/>
            <a:ext cx="1066800" cy="329184"/>
          </a:xfrm>
          <a:prstGeom prst="rect">
            <a:avLst/>
          </a:prstGeom>
        </p:spPr>
        <p:txBody>
          <a:bodyPr/>
          <a:lstStyle/>
          <a:p>
            <a:fld id="{8F9D8250-2053-47F7-82E3-69275078497C}" type="slidenum">
              <a:rPr lang="en-AU" smtClean="0"/>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107F7574-D0D9-40D9-8DDA-E1C94A0E10D7}" type="datetimeFigureOut">
              <a:rPr lang="en-AU" smtClean="0"/>
              <a:t>3/12/20</a:t>
            </a:fld>
            <a:endParaRPr lang="en-AU" dirty="0"/>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n-AU" dirty="0"/>
          </a:p>
        </p:txBody>
      </p:sp>
      <p:sp>
        <p:nvSpPr>
          <p:cNvPr id="6" name="Slide Number Placeholder 5"/>
          <p:cNvSpPr>
            <a:spLocks noGrp="1"/>
          </p:cNvSpPr>
          <p:nvPr>
            <p:ph type="sldNum" sz="quarter" idx="12"/>
          </p:nvPr>
        </p:nvSpPr>
        <p:spPr>
          <a:xfrm>
            <a:off x="7620000" y="18288"/>
            <a:ext cx="1066800" cy="329184"/>
          </a:xfrm>
          <a:prstGeom prst="rect">
            <a:avLst/>
          </a:prstGeom>
        </p:spPr>
        <p:txBody>
          <a:bodyPr/>
          <a:lstStyle/>
          <a:p>
            <a:fld id="{8F9D8250-2053-47F7-82E3-69275078497C}" type="slidenum">
              <a:rPr lang="en-AU" smtClean="0"/>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baseline="0">
                <a:solidFill>
                  <a:srgbClr val="0001C2"/>
                </a:solidFill>
              </a:defRPr>
            </a:lvl1pPr>
          </a:lstStyle>
          <a:p>
            <a:r>
              <a:rPr lang="en-US" dirty="0"/>
              <a:t>Click to edit Master title style</a:t>
            </a:r>
          </a:p>
        </p:txBody>
      </p:sp>
      <p:sp>
        <p:nvSpPr>
          <p:cNvPr id="3" name="Content Placeholder 2"/>
          <p:cNvSpPr>
            <a:spLocks noGrp="1"/>
          </p:cNvSpPr>
          <p:nvPr>
            <p:ph idx="1"/>
          </p:nvPr>
        </p:nvSpPr>
        <p:spPr/>
        <p:txBody>
          <a:bodyPr/>
          <a:lstStyle>
            <a:lvl1pPr>
              <a:buClr>
                <a:srgbClr val="0001C2"/>
              </a:buClr>
              <a:defRPr/>
            </a:lvl1pPr>
            <a:lvl2pPr>
              <a:buClr>
                <a:srgbClr val="0001C2"/>
              </a:buClr>
              <a:defRPr/>
            </a:lvl2pPr>
            <a:lvl3pPr>
              <a:buClr>
                <a:srgbClr val="0001C2"/>
              </a:buClr>
              <a:defRPr/>
            </a:lvl3pPr>
            <a:lvl4pPr>
              <a:buClr>
                <a:srgbClr val="0001C2"/>
              </a:buClr>
              <a:defRPr/>
            </a:lvl4pPr>
            <a:lvl5pPr>
              <a:buClr>
                <a:srgbClr val="0001C2"/>
              </a:buCl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107F7574-D0D9-40D9-8DDA-E1C94A0E10D7}" type="datetimeFigureOut">
              <a:rPr lang="en-AU" smtClean="0"/>
              <a:t>3/12/20</a:t>
            </a:fld>
            <a:endParaRPr lang="en-AU" dirty="0"/>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n-AU" dirty="0"/>
          </a:p>
        </p:txBody>
      </p:sp>
      <p:sp>
        <p:nvSpPr>
          <p:cNvPr id="6" name="Slide Number Placeholder 5"/>
          <p:cNvSpPr>
            <a:spLocks noGrp="1"/>
          </p:cNvSpPr>
          <p:nvPr>
            <p:ph type="sldNum" sz="quarter" idx="12"/>
          </p:nvPr>
        </p:nvSpPr>
        <p:spPr>
          <a:xfrm>
            <a:off x="7620000" y="18288"/>
            <a:ext cx="1066800" cy="329184"/>
          </a:xfrm>
          <a:prstGeom prst="rect">
            <a:avLst/>
          </a:prstGeom>
        </p:spPr>
        <p:txBody>
          <a:bodyPr/>
          <a:lstStyle/>
          <a:p>
            <a:fld id="{8F9D8250-2053-47F7-82E3-69275078497C}" type="slidenum">
              <a:rPr lang="en-AU" smtClean="0"/>
              <a:t>‹#›</a:t>
            </a:fld>
            <a:endParaRPr lang="en-AU" dirty="0"/>
          </a:p>
        </p:txBody>
      </p:sp>
      <p:pic>
        <p:nvPicPr>
          <p:cNvPr id="7" name="Content Placeholder 17">
            <a:extLst>
              <a:ext uri="{FF2B5EF4-FFF2-40B4-BE49-F238E27FC236}">
                <a16:creationId xmlns:a16="http://schemas.microsoft.com/office/drawing/2014/main" id="{3A0AE5F4-9DA6-7040-9F34-260E7E656F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79512" y="5719446"/>
            <a:ext cx="705272" cy="985449"/>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18288"/>
            <a:ext cx="2895600" cy="329184"/>
          </a:xfrm>
          <a:prstGeom prst="rect">
            <a:avLst/>
          </a:prstGeom>
        </p:spPr>
        <p:txBody>
          <a:bodyPr/>
          <a:lstStyle/>
          <a:p>
            <a:fld id="{107F7574-D0D9-40D9-8DDA-E1C94A0E10D7}" type="datetimeFigureOut">
              <a:rPr lang="en-AU" smtClean="0"/>
              <a:t>3/12/20</a:t>
            </a:fld>
            <a:endParaRPr lang="en-AU" dirty="0"/>
          </a:p>
        </p:txBody>
      </p:sp>
      <p:sp>
        <p:nvSpPr>
          <p:cNvPr id="5" name="Footer Placeholder 4"/>
          <p:cNvSpPr>
            <a:spLocks noGrp="1"/>
          </p:cNvSpPr>
          <p:nvPr>
            <p:ph type="ftr" sz="quarter" idx="11"/>
          </p:nvPr>
        </p:nvSpPr>
        <p:spPr>
          <a:xfrm>
            <a:off x="3429000" y="18288"/>
            <a:ext cx="4114800" cy="329184"/>
          </a:xfrm>
          <a:prstGeom prst="rect">
            <a:avLst/>
          </a:prstGeom>
        </p:spPr>
        <p:txBody>
          <a:bodyPr/>
          <a:lstStyle/>
          <a:p>
            <a:endParaRPr lang="en-AU" dirty="0"/>
          </a:p>
        </p:txBody>
      </p:sp>
      <p:sp>
        <p:nvSpPr>
          <p:cNvPr id="6" name="Slide Number Placeholder 5"/>
          <p:cNvSpPr>
            <a:spLocks noGrp="1"/>
          </p:cNvSpPr>
          <p:nvPr>
            <p:ph type="sldNum" sz="quarter" idx="12"/>
          </p:nvPr>
        </p:nvSpPr>
        <p:spPr>
          <a:xfrm>
            <a:off x="7620000" y="18288"/>
            <a:ext cx="1066800" cy="329184"/>
          </a:xfrm>
          <a:prstGeom prst="rect">
            <a:avLst/>
          </a:prstGeom>
        </p:spPr>
        <p:txBody>
          <a:bodyPr/>
          <a:lstStyle/>
          <a:p>
            <a:fld id="{8F9D8250-2053-47F7-82E3-69275078497C}" type="slidenum">
              <a:rPr lang="en-AU" smtClean="0"/>
              <a:t>‹#›</a:t>
            </a:fld>
            <a:endParaRPr lang="en-AU"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buClr>
                <a:schemeClr val="bg2"/>
              </a:buCl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107F7574-D0D9-40D9-8DDA-E1C94A0E10D7}" type="datetimeFigureOut">
              <a:rPr lang="en-AU" smtClean="0"/>
              <a:t>3/12/20</a:t>
            </a:fld>
            <a:endParaRPr lang="en-AU" dirty="0"/>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endParaRPr lang="en-AU" dirty="0"/>
          </a:p>
        </p:txBody>
      </p:sp>
      <p:sp>
        <p:nvSpPr>
          <p:cNvPr id="7" name="Slide Number Placeholder 6"/>
          <p:cNvSpPr>
            <a:spLocks noGrp="1"/>
          </p:cNvSpPr>
          <p:nvPr>
            <p:ph type="sldNum" sz="quarter" idx="12"/>
          </p:nvPr>
        </p:nvSpPr>
        <p:spPr>
          <a:xfrm>
            <a:off x="7620000" y="18288"/>
            <a:ext cx="1066800" cy="329184"/>
          </a:xfrm>
          <a:prstGeom prst="rect">
            <a:avLst/>
          </a:prstGeom>
        </p:spPr>
        <p:txBody>
          <a:bodyPr/>
          <a:lstStyle/>
          <a:p>
            <a:fld id="{8F9D8250-2053-47F7-82E3-69275078497C}" type="slidenum">
              <a:rPr lang="en-AU" smtClean="0"/>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457200" y="18288"/>
            <a:ext cx="2895600" cy="329184"/>
          </a:xfrm>
          <a:prstGeom prst="rect">
            <a:avLst/>
          </a:prstGeom>
        </p:spPr>
        <p:txBody>
          <a:bodyPr/>
          <a:lstStyle/>
          <a:p>
            <a:fld id="{107F7574-D0D9-40D9-8DDA-E1C94A0E10D7}" type="datetimeFigureOut">
              <a:rPr lang="en-AU" smtClean="0"/>
              <a:t>3/12/20</a:t>
            </a:fld>
            <a:endParaRPr lang="en-AU" dirty="0"/>
          </a:p>
        </p:txBody>
      </p:sp>
      <p:sp>
        <p:nvSpPr>
          <p:cNvPr id="8" name="Footer Placeholder 7"/>
          <p:cNvSpPr>
            <a:spLocks noGrp="1"/>
          </p:cNvSpPr>
          <p:nvPr>
            <p:ph type="ftr" sz="quarter" idx="11"/>
          </p:nvPr>
        </p:nvSpPr>
        <p:spPr>
          <a:xfrm>
            <a:off x="3429000" y="18288"/>
            <a:ext cx="4114800" cy="329184"/>
          </a:xfrm>
          <a:prstGeom prst="rect">
            <a:avLst/>
          </a:prstGeom>
        </p:spPr>
        <p:txBody>
          <a:bodyPr/>
          <a:lstStyle/>
          <a:p>
            <a:endParaRPr lang="en-AU" dirty="0"/>
          </a:p>
        </p:txBody>
      </p:sp>
      <p:sp>
        <p:nvSpPr>
          <p:cNvPr id="9" name="Slide Number Placeholder 8"/>
          <p:cNvSpPr>
            <a:spLocks noGrp="1"/>
          </p:cNvSpPr>
          <p:nvPr>
            <p:ph type="sldNum" sz="quarter" idx="12"/>
          </p:nvPr>
        </p:nvSpPr>
        <p:spPr>
          <a:xfrm>
            <a:off x="7620000" y="18288"/>
            <a:ext cx="1066800" cy="329184"/>
          </a:xfrm>
          <a:prstGeom prst="rect">
            <a:avLst/>
          </a:prstGeom>
        </p:spPr>
        <p:txBody>
          <a:bodyPr/>
          <a:lstStyle/>
          <a:p>
            <a:fld id="{8F9D8250-2053-47F7-82E3-69275078497C}" type="slidenum">
              <a:rPr lang="en-AU" smtClean="0"/>
              <a:t>‹#›</a:t>
            </a:fld>
            <a:endParaRPr lang="en-AU"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18288"/>
            <a:ext cx="2895600" cy="329184"/>
          </a:xfrm>
          <a:prstGeom prst="rect">
            <a:avLst/>
          </a:prstGeom>
        </p:spPr>
        <p:txBody>
          <a:bodyPr/>
          <a:lstStyle/>
          <a:p>
            <a:fld id="{107F7574-D0D9-40D9-8DDA-E1C94A0E10D7}" type="datetimeFigureOut">
              <a:rPr lang="en-AU" smtClean="0"/>
              <a:t>3/12/20</a:t>
            </a:fld>
            <a:endParaRPr lang="en-AU" dirty="0"/>
          </a:p>
        </p:txBody>
      </p:sp>
      <p:sp>
        <p:nvSpPr>
          <p:cNvPr id="4" name="Footer Placeholder 3"/>
          <p:cNvSpPr>
            <a:spLocks noGrp="1"/>
          </p:cNvSpPr>
          <p:nvPr>
            <p:ph type="ftr" sz="quarter" idx="11"/>
          </p:nvPr>
        </p:nvSpPr>
        <p:spPr>
          <a:xfrm>
            <a:off x="3429000" y="18288"/>
            <a:ext cx="4114800" cy="329184"/>
          </a:xfrm>
          <a:prstGeom prst="rect">
            <a:avLst/>
          </a:prstGeom>
        </p:spPr>
        <p:txBody>
          <a:bodyPr/>
          <a:lstStyle/>
          <a:p>
            <a:endParaRPr lang="en-AU" dirty="0"/>
          </a:p>
        </p:txBody>
      </p:sp>
      <p:sp>
        <p:nvSpPr>
          <p:cNvPr id="5" name="Slide Number Placeholder 4"/>
          <p:cNvSpPr>
            <a:spLocks noGrp="1"/>
          </p:cNvSpPr>
          <p:nvPr>
            <p:ph type="sldNum" sz="quarter" idx="12"/>
          </p:nvPr>
        </p:nvSpPr>
        <p:spPr>
          <a:xfrm>
            <a:off x="7620000" y="18288"/>
            <a:ext cx="1066800" cy="329184"/>
          </a:xfrm>
          <a:prstGeom prst="rect">
            <a:avLst/>
          </a:prstGeom>
        </p:spPr>
        <p:txBody>
          <a:bodyPr/>
          <a:lstStyle/>
          <a:p>
            <a:fld id="{8F9D8250-2053-47F7-82E3-69275078497C}" type="slidenum">
              <a:rPr lang="en-AU" smtClean="0"/>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18288"/>
            <a:ext cx="2895600" cy="329184"/>
          </a:xfrm>
          <a:prstGeom prst="rect">
            <a:avLst/>
          </a:prstGeom>
        </p:spPr>
        <p:txBody>
          <a:bodyPr/>
          <a:lstStyle/>
          <a:p>
            <a:fld id="{107F7574-D0D9-40D9-8DDA-E1C94A0E10D7}" type="datetimeFigureOut">
              <a:rPr lang="en-AU" smtClean="0"/>
              <a:t>3/12/20</a:t>
            </a:fld>
            <a:endParaRPr lang="en-AU" dirty="0"/>
          </a:p>
        </p:txBody>
      </p:sp>
      <p:sp>
        <p:nvSpPr>
          <p:cNvPr id="3" name="Footer Placeholder 2"/>
          <p:cNvSpPr>
            <a:spLocks noGrp="1"/>
          </p:cNvSpPr>
          <p:nvPr>
            <p:ph type="ftr" sz="quarter" idx="11"/>
          </p:nvPr>
        </p:nvSpPr>
        <p:spPr>
          <a:xfrm>
            <a:off x="3429000" y="18288"/>
            <a:ext cx="4114800" cy="329184"/>
          </a:xfrm>
          <a:prstGeom prst="rect">
            <a:avLst/>
          </a:prstGeom>
        </p:spPr>
        <p:txBody>
          <a:bodyPr/>
          <a:lstStyle/>
          <a:p>
            <a:endParaRPr lang="en-AU" dirty="0"/>
          </a:p>
        </p:txBody>
      </p:sp>
      <p:sp>
        <p:nvSpPr>
          <p:cNvPr id="4" name="Slide Number Placeholder 3"/>
          <p:cNvSpPr>
            <a:spLocks noGrp="1"/>
          </p:cNvSpPr>
          <p:nvPr>
            <p:ph type="sldNum" sz="quarter" idx="12"/>
          </p:nvPr>
        </p:nvSpPr>
        <p:spPr>
          <a:xfrm>
            <a:off x="7620000" y="18288"/>
            <a:ext cx="1066800" cy="329184"/>
          </a:xfrm>
          <a:prstGeom prst="rect">
            <a:avLst/>
          </a:prstGeom>
        </p:spPr>
        <p:txBody>
          <a:bodyPr/>
          <a:lstStyle/>
          <a:p>
            <a:fld id="{8F9D8250-2053-47F7-82E3-69275078497C}" type="slidenum">
              <a:rPr lang="en-AU" smtClean="0"/>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107F7574-D0D9-40D9-8DDA-E1C94A0E10D7}" type="datetimeFigureOut">
              <a:rPr lang="en-AU" smtClean="0"/>
              <a:t>3/12/20</a:t>
            </a:fld>
            <a:endParaRPr lang="en-AU" dirty="0"/>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endParaRPr lang="en-AU" dirty="0"/>
          </a:p>
        </p:txBody>
      </p:sp>
      <p:sp>
        <p:nvSpPr>
          <p:cNvPr id="7" name="Slide Number Placeholder 6"/>
          <p:cNvSpPr>
            <a:spLocks noGrp="1"/>
          </p:cNvSpPr>
          <p:nvPr>
            <p:ph type="sldNum" sz="quarter" idx="12"/>
          </p:nvPr>
        </p:nvSpPr>
        <p:spPr>
          <a:xfrm>
            <a:off x="7620000" y="18288"/>
            <a:ext cx="1066800" cy="329184"/>
          </a:xfrm>
          <a:prstGeom prst="rect">
            <a:avLst/>
          </a:prstGeom>
        </p:spPr>
        <p:txBody>
          <a:bodyPr/>
          <a:lstStyle/>
          <a:p>
            <a:fld id="{8F9D8250-2053-47F7-82E3-69275078497C}" type="slidenum">
              <a:rPr lang="en-AU" smtClean="0"/>
              <a:t>‹#›</a:t>
            </a:fld>
            <a:endParaRPr lang="en-AU"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18288"/>
            <a:ext cx="2895600" cy="329184"/>
          </a:xfrm>
          <a:prstGeom prst="rect">
            <a:avLst/>
          </a:prstGeom>
        </p:spPr>
        <p:txBody>
          <a:bodyPr/>
          <a:lstStyle/>
          <a:p>
            <a:fld id="{107F7574-D0D9-40D9-8DDA-E1C94A0E10D7}" type="datetimeFigureOut">
              <a:rPr lang="en-AU" smtClean="0"/>
              <a:t>3/12/20</a:t>
            </a:fld>
            <a:endParaRPr lang="en-AU" dirty="0"/>
          </a:p>
        </p:txBody>
      </p:sp>
      <p:sp>
        <p:nvSpPr>
          <p:cNvPr id="6" name="Footer Placeholder 5"/>
          <p:cNvSpPr>
            <a:spLocks noGrp="1"/>
          </p:cNvSpPr>
          <p:nvPr>
            <p:ph type="ftr" sz="quarter" idx="11"/>
          </p:nvPr>
        </p:nvSpPr>
        <p:spPr>
          <a:xfrm>
            <a:off x="3429000" y="18288"/>
            <a:ext cx="4114800" cy="329184"/>
          </a:xfrm>
          <a:prstGeom prst="rect">
            <a:avLst/>
          </a:prstGeom>
        </p:spPr>
        <p:txBody>
          <a:bodyPr/>
          <a:lstStyle/>
          <a:p>
            <a:endParaRPr lang="en-AU" dirty="0"/>
          </a:p>
        </p:txBody>
      </p:sp>
      <p:sp>
        <p:nvSpPr>
          <p:cNvPr id="7" name="Slide Number Placeholder 6"/>
          <p:cNvSpPr>
            <a:spLocks noGrp="1"/>
          </p:cNvSpPr>
          <p:nvPr>
            <p:ph type="sldNum" sz="quarter" idx="12"/>
          </p:nvPr>
        </p:nvSpPr>
        <p:spPr>
          <a:xfrm>
            <a:off x="7620000" y="18288"/>
            <a:ext cx="1066800" cy="329184"/>
          </a:xfrm>
          <a:prstGeom prst="rect">
            <a:avLst/>
          </a:prstGeom>
        </p:spPr>
        <p:txBody>
          <a:bodyPr/>
          <a:lstStyle/>
          <a:p>
            <a:fld id="{8F9D8250-2053-47F7-82E3-69275078497C}" type="slidenum">
              <a:rPr lang="en-AU" smtClean="0"/>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6510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EACF4357-8CAB-5B4F-9F19-B22490B35F77}"/>
              </a:ext>
            </a:extLst>
          </p:cNvPr>
          <p:cNvPicPr>
            <a:picLocks noChangeAspect="1"/>
          </p:cNvPicPr>
          <p:nvPr userDrawn="1"/>
        </p:nvPicPr>
        <p:blipFill>
          <a:blip r:embed="rId13"/>
          <a:stretch>
            <a:fillRect/>
          </a:stretch>
        </p:blipFill>
        <p:spPr>
          <a:xfrm>
            <a:off x="6804248" y="6324600"/>
            <a:ext cx="2129160" cy="363913"/>
          </a:xfrm>
          <a:prstGeom prst="rect">
            <a:avLst/>
          </a:prstGeom>
        </p:spPr>
      </p:pic>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defTabSz="914400" rtl="0" eaLnBrk="1" latinLnBrk="0" hangingPunct="1">
        <a:spcBef>
          <a:spcPct val="0"/>
        </a:spcBef>
        <a:buNone/>
        <a:defRPr sz="3600" kern="1200" spc="-100" baseline="0">
          <a:solidFill>
            <a:srgbClr val="0099CC"/>
          </a:solidFill>
          <a:latin typeface="Dancer Pro Book" pitchFamily="50" charset="0"/>
          <a:ea typeface="+mj-ea"/>
          <a:cs typeface="+mj-cs"/>
        </a:defRPr>
      </a:lvl1pPr>
    </p:titleStyle>
    <p:bodyStyle>
      <a:lvl1pPr marL="182880" indent="-182880" algn="l" defTabSz="914400" rtl="0" eaLnBrk="1" latinLnBrk="0" hangingPunct="1">
        <a:spcBef>
          <a:spcPct val="20000"/>
        </a:spcBef>
        <a:buClr>
          <a:srgbClr val="666666"/>
        </a:buClr>
        <a:buSzPct val="85000"/>
        <a:buFont typeface="Arial" pitchFamily="34" charset="0"/>
        <a:buChar char="•"/>
        <a:defRPr sz="2400" kern="1200">
          <a:solidFill>
            <a:schemeClr val="tx1"/>
          </a:solidFill>
          <a:latin typeface="Dancer Pro Book" pitchFamily="50" charset="0"/>
          <a:ea typeface="+mn-ea"/>
          <a:cs typeface="+mn-cs"/>
        </a:defRPr>
      </a:lvl1pPr>
      <a:lvl2pPr marL="457200" indent="-182880" algn="l" defTabSz="914400" rtl="0" eaLnBrk="1" latinLnBrk="0" hangingPunct="1">
        <a:spcBef>
          <a:spcPct val="20000"/>
        </a:spcBef>
        <a:buClr>
          <a:srgbClr val="666666"/>
        </a:buClr>
        <a:buSzPct val="85000"/>
        <a:buFont typeface="Arial" pitchFamily="34" charset="0"/>
        <a:buChar char="•"/>
        <a:defRPr sz="2000" kern="1200">
          <a:solidFill>
            <a:schemeClr val="tx1"/>
          </a:solidFill>
          <a:latin typeface="Dancer Pro Book" pitchFamily="50" charset="0"/>
          <a:ea typeface="+mn-ea"/>
          <a:cs typeface="+mn-cs"/>
        </a:defRPr>
      </a:lvl2pPr>
      <a:lvl3pPr marL="731520" indent="-182880" algn="l" defTabSz="914400" rtl="0" eaLnBrk="1" latinLnBrk="0" hangingPunct="1">
        <a:spcBef>
          <a:spcPct val="20000"/>
        </a:spcBef>
        <a:buClr>
          <a:srgbClr val="666666"/>
        </a:buClr>
        <a:buSzPct val="90000"/>
        <a:buFont typeface="Arial" pitchFamily="34" charset="0"/>
        <a:buChar char="•"/>
        <a:defRPr sz="1800" kern="1200">
          <a:solidFill>
            <a:schemeClr val="tx1"/>
          </a:solidFill>
          <a:latin typeface="Dancer Pro Book" pitchFamily="50" charset="0"/>
          <a:ea typeface="+mn-ea"/>
          <a:cs typeface="+mn-cs"/>
        </a:defRPr>
      </a:lvl3pPr>
      <a:lvl4pPr marL="1005840" indent="-182880" algn="l" defTabSz="914400" rtl="0" eaLnBrk="1" latinLnBrk="0" hangingPunct="1">
        <a:spcBef>
          <a:spcPct val="20000"/>
        </a:spcBef>
        <a:buClr>
          <a:srgbClr val="666666"/>
        </a:buClr>
        <a:buFont typeface="Arial" pitchFamily="34" charset="0"/>
        <a:buChar char="•"/>
        <a:defRPr sz="1600" kern="1200">
          <a:solidFill>
            <a:schemeClr val="tx1"/>
          </a:solidFill>
          <a:latin typeface="Dancer Pro Book" pitchFamily="50" charset="0"/>
          <a:ea typeface="+mn-ea"/>
          <a:cs typeface="+mn-cs"/>
        </a:defRPr>
      </a:lvl4pPr>
      <a:lvl5pPr marL="1188720" indent="-137160" algn="l" defTabSz="914400" rtl="0" eaLnBrk="1" latinLnBrk="0" hangingPunct="1">
        <a:spcBef>
          <a:spcPct val="20000"/>
        </a:spcBef>
        <a:buClr>
          <a:srgbClr val="666666"/>
        </a:buClr>
        <a:buSzPct val="100000"/>
        <a:buFont typeface="Arial" pitchFamily="34" charset="0"/>
        <a:buChar char="•"/>
        <a:defRPr sz="1400" kern="1200" baseline="0">
          <a:solidFill>
            <a:schemeClr val="tx1"/>
          </a:solidFill>
          <a:latin typeface="Dancer Pro Book" pitchFamily="50" charset="0"/>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7096"/>
            <a:ext cx="7848600" cy="1927225"/>
          </a:xfrm>
        </p:spPr>
        <p:txBody>
          <a:bodyPr/>
          <a:lstStyle/>
          <a:p>
            <a:pPr algn="ctr"/>
            <a:r>
              <a:rPr lang="en-US" b="1" dirty="0">
                <a:solidFill>
                  <a:srgbClr val="0001C2"/>
                </a:solidFill>
              </a:rPr>
              <a:t>What is the Purpose</a:t>
            </a:r>
            <a:br>
              <a:rPr lang="en-US" b="1" dirty="0">
                <a:solidFill>
                  <a:srgbClr val="0001C2"/>
                </a:solidFill>
              </a:rPr>
            </a:br>
            <a:r>
              <a:rPr lang="en-US" b="1" dirty="0">
                <a:solidFill>
                  <a:srgbClr val="0001C2"/>
                </a:solidFill>
              </a:rPr>
              <a:t>of my Reserve Fund’s</a:t>
            </a:r>
            <a:br>
              <a:rPr lang="en-US" b="1" dirty="0">
                <a:solidFill>
                  <a:srgbClr val="0001C2"/>
                </a:solidFill>
              </a:rPr>
            </a:br>
            <a:r>
              <a:rPr lang="en-US" b="1" dirty="0">
                <a:solidFill>
                  <a:srgbClr val="0001C2"/>
                </a:solidFill>
              </a:rPr>
              <a:t>10 year Plan?</a:t>
            </a:r>
            <a:br>
              <a:rPr lang="en-US" dirty="0"/>
            </a:br>
            <a:endParaRPr lang="en-AU" dirty="0"/>
          </a:p>
        </p:txBody>
      </p:sp>
      <p:sp>
        <p:nvSpPr>
          <p:cNvPr id="3" name="Subtitle 2"/>
          <p:cNvSpPr>
            <a:spLocks noGrp="1"/>
          </p:cNvSpPr>
          <p:nvPr>
            <p:ph type="subTitle" idx="1"/>
          </p:nvPr>
        </p:nvSpPr>
        <p:spPr>
          <a:xfrm>
            <a:off x="685800" y="4340696"/>
            <a:ext cx="6190456" cy="1752600"/>
          </a:xfrm>
        </p:spPr>
        <p:txBody>
          <a:bodyPr>
            <a:normAutofit/>
          </a:bodyPr>
          <a:lstStyle/>
          <a:p>
            <a:r>
              <a:rPr lang="en-US" sz="2800" dirty="0">
                <a:solidFill>
                  <a:schemeClr val="accent4">
                    <a:lumMod val="50000"/>
                  </a:schemeClr>
                </a:solidFill>
              </a:rPr>
              <a:t>Kaylene Arkcoll | Leary &amp; Partners Pty Ltd</a:t>
            </a:r>
          </a:p>
          <a:p>
            <a:endParaRPr lang="en-US" sz="2800" dirty="0">
              <a:solidFill>
                <a:schemeClr val="accent4">
                  <a:lumMod val="50000"/>
                </a:schemeClr>
              </a:solidFill>
            </a:endParaRPr>
          </a:p>
          <a:p>
            <a:pPr algn="r">
              <a:spcBef>
                <a:spcPts val="72"/>
              </a:spcBef>
            </a:pPr>
            <a:r>
              <a:rPr lang="en-US" sz="2800" dirty="0">
                <a:solidFill>
                  <a:schemeClr val="accent4">
                    <a:lumMod val="50000"/>
                  </a:schemeClr>
                </a:solidFill>
              </a:rPr>
              <a:t>kaylene @leary.com.au    </a:t>
            </a:r>
          </a:p>
          <a:p>
            <a:endParaRPr lang="en-US" sz="2800" dirty="0">
              <a:solidFill>
                <a:schemeClr val="accent4">
                  <a:lumMod val="50000"/>
                </a:schemeClr>
              </a:solidFill>
            </a:endParaRPr>
          </a:p>
          <a:p>
            <a:endParaRPr lang="en-US" sz="2800" dirty="0">
              <a:solidFill>
                <a:schemeClr val="accent4">
                  <a:lumMod val="50000"/>
                </a:schemeClr>
              </a:solidFill>
            </a:endParaRPr>
          </a:p>
          <a:p>
            <a:endParaRPr lang="en-AU" sz="2800" dirty="0">
              <a:solidFill>
                <a:schemeClr val="accent4">
                  <a:lumMod val="50000"/>
                </a:schemeClr>
              </a:solidFill>
            </a:endParaRPr>
          </a:p>
        </p:txBody>
      </p:sp>
      <p:pic>
        <p:nvPicPr>
          <p:cNvPr id="6" name="Content Placeholder 17">
            <a:extLst>
              <a:ext uri="{FF2B5EF4-FFF2-40B4-BE49-F238E27FC236}">
                <a16:creationId xmlns:a16="http://schemas.microsoft.com/office/drawing/2014/main" id="{10BB163A-4EE6-A649-AC4E-0C85AE19285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4320" y="5820060"/>
            <a:ext cx="633264" cy="884835"/>
          </a:xfrm>
          <a:prstGeom prst="rect">
            <a:avLst/>
          </a:prstGeom>
        </p:spPr>
      </p:pic>
    </p:spTree>
    <p:extLst>
      <p:ext uri="{BB962C8B-B14F-4D97-AF65-F5344CB8AC3E}">
        <p14:creationId xmlns:p14="http://schemas.microsoft.com/office/powerpoint/2010/main" val="970943061"/>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Purpose of the Reserve Fund 10 year plan</a:t>
            </a:r>
          </a:p>
        </p:txBody>
      </p:sp>
      <p:sp>
        <p:nvSpPr>
          <p:cNvPr id="3" name="Content Placeholder 2"/>
          <p:cNvSpPr>
            <a:spLocks noGrp="1"/>
          </p:cNvSpPr>
          <p:nvPr>
            <p:ph idx="1"/>
          </p:nvPr>
        </p:nvSpPr>
        <p:spPr/>
        <p:txBody>
          <a:bodyPr>
            <a:normAutofit fontScale="77500" lnSpcReduction="20000"/>
          </a:bodyPr>
          <a:lstStyle/>
          <a:p>
            <a:pPr marL="0" indent="0" algn="just">
              <a:lnSpc>
                <a:spcPct val="124000"/>
              </a:lnSpc>
              <a:spcAft>
                <a:spcPts val="2400"/>
              </a:spcAft>
              <a:buNone/>
            </a:pPr>
            <a:r>
              <a:rPr lang="en-GB" sz="3200" dirty="0">
                <a:solidFill>
                  <a:schemeClr val="tx1">
                    <a:lumMod val="50000"/>
                  </a:schemeClr>
                </a:solidFill>
              </a:rPr>
              <a:t>A reserve fund 10 year plan is a </a:t>
            </a:r>
            <a:r>
              <a:rPr lang="en-GB" sz="3200" b="1" dirty="0">
                <a:solidFill>
                  <a:schemeClr val="tx1">
                    <a:lumMod val="50000"/>
                  </a:schemeClr>
                </a:solidFill>
              </a:rPr>
              <a:t>budget document </a:t>
            </a:r>
            <a:r>
              <a:rPr lang="en-GB" sz="3200" dirty="0">
                <a:solidFill>
                  <a:schemeClr val="tx1">
                    <a:lumMod val="50000"/>
                  </a:schemeClr>
                </a:solidFill>
              </a:rPr>
              <a:t>designed to assist the strata company meet the requirements of Section 100(2)(b)by:</a:t>
            </a:r>
          </a:p>
          <a:p>
            <a:pPr marL="492125" indent="-215900" algn="just">
              <a:lnSpc>
                <a:spcPct val="132000"/>
              </a:lnSpc>
              <a:spcBef>
                <a:spcPts val="0"/>
              </a:spcBef>
              <a:spcAft>
                <a:spcPts val="1200"/>
              </a:spcAft>
              <a:buClr>
                <a:srgbClr val="040404"/>
              </a:buClr>
            </a:pPr>
            <a:r>
              <a:rPr lang="en-GB" sz="3200" dirty="0">
                <a:solidFill>
                  <a:schemeClr val="tx1">
                    <a:lumMod val="50000"/>
                  </a:schemeClr>
                </a:solidFill>
              </a:rPr>
              <a:t>identifying long-term, major periodic capital expenditure,</a:t>
            </a:r>
          </a:p>
          <a:p>
            <a:pPr marL="492125" indent="-215900" algn="just">
              <a:lnSpc>
                <a:spcPct val="132000"/>
              </a:lnSpc>
              <a:spcBef>
                <a:spcPts val="0"/>
              </a:spcBef>
              <a:spcAft>
                <a:spcPts val="1200"/>
              </a:spcAft>
              <a:buClr>
                <a:srgbClr val="040404"/>
              </a:buClr>
            </a:pPr>
            <a:r>
              <a:rPr lang="en-GB" sz="3200" dirty="0">
                <a:solidFill>
                  <a:schemeClr val="tx1">
                    <a:lumMod val="50000"/>
                  </a:schemeClr>
                </a:solidFill>
              </a:rPr>
              <a:t>estimating the timing of the expenditure, </a:t>
            </a:r>
          </a:p>
          <a:p>
            <a:pPr marL="492125" indent="-215900" algn="just">
              <a:lnSpc>
                <a:spcPct val="132000"/>
              </a:lnSpc>
              <a:spcBef>
                <a:spcPts val="0"/>
              </a:spcBef>
              <a:spcAft>
                <a:spcPts val="1200"/>
              </a:spcAft>
              <a:buClr>
                <a:srgbClr val="040404"/>
              </a:buClr>
            </a:pPr>
            <a:r>
              <a:rPr lang="en-GB" sz="3200" dirty="0">
                <a:solidFill>
                  <a:schemeClr val="tx1">
                    <a:lumMod val="50000"/>
                  </a:schemeClr>
                </a:solidFill>
              </a:rPr>
              <a:t>estimating the quantum of the expenditure, and </a:t>
            </a:r>
          </a:p>
          <a:p>
            <a:pPr marL="492125" indent="-215900" algn="just">
              <a:lnSpc>
                <a:spcPct val="132000"/>
              </a:lnSpc>
              <a:spcBef>
                <a:spcPts val="0"/>
              </a:spcBef>
              <a:spcAft>
                <a:spcPts val="1200"/>
              </a:spcAft>
              <a:buClr>
                <a:srgbClr val="040404"/>
              </a:buClr>
            </a:pPr>
            <a:r>
              <a:rPr lang="en-GB" sz="3200" dirty="0">
                <a:solidFill>
                  <a:schemeClr val="tx1">
                    <a:lumMod val="50000"/>
                  </a:schemeClr>
                </a:solidFill>
              </a:rPr>
              <a:t>recommending [annual] contributions which effectively and reliably fund the long-term maintenance liabilities.</a:t>
            </a:r>
            <a:endParaRPr lang="en-GB" sz="3000" dirty="0">
              <a:solidFill>
                <a:schemeClr val="tx1">
                  <a:lumMod val="50000"/>
                </a:schemeClr>
              </a:solidFill>
            </a:endParaRPr>
          </a:p>
          <a:p>
            <a:pPr marL="0" indent="0" algn="just">
              <a:spcAft>
                <a:spcPts val="2400"/>
              </a:spcAft>
              <a:buNone/>
            </a:pPr>
            <a:endParaRPr lang="en-GB" sz="3000" dirty="0">
              <a:solidFill>
                <a:schemeClr val="tx1">
                  <a:lumMod val="50000"/>
                </a:schemeClr>
              </a:solidFill>
            </a:endParaRPr>
          </a:p>
          <a:p>
            <a:pPr marL="0" indent="0">
              <a:buNone/>
            </a:pPr>
            <a:endParaRPr lang="en-AU" dirty="0"/>
          </a:p>
        </p:txBody>
      </p:sp>
    </p:spTree>
    <p:extLst>
      <p:ext uri="{BB962C8B-B14F-4D97-AF65-F5344CB8AC3E}">
        <p14:creationId xmlns:p14="http://schemas.microsoft.com/office/powerpoint/2010/main" val="29307574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40325-1C77-514F-A669-F93667361690}"/>
              </a:ext>
            </a:extLst>
          </p:cNvPr>
          <p:cNvSpPr>
            <a:spLocks noGrp="1"/>
          </p:cNvSpPr>
          <p:nvPr>
            <p:ph type="title"/>
          </p:nvPr>
        </p:nvSpPr>
        <p:spPr/>
        <p:txBody>
          <a:bodyPr>
            <a:normAutofit/>
          </a:bodyPr>
          <a:lstStyle/>
          <a:p>
            <a:r>
              <a:rPr lang="en-AU" sz="3600" b="1" dirty="0"/>
              <a:t>Purpose of the Reserve Fund 10 year plan</a:t>
            </a:r>
            <a:endParaRPr lang="en-US" sz="3600" b="1" dirty="0"/>
          </a:p>
        </p:txBody>
      </p:sp>
      <p:pic>
        <p:nvPicPr>
          <p:cNvPr id="4" name="Content Placeholder 3">
            <a:extLst>
              <a:ext uri="{FF2B5EF4-FFF2-40B4-BE49-F238E27FC236}">
                <a16:creationId xmlns:a16="http://schemas.microsoft.com/office/drawing/2014/main" id="{9EDDDE12-761A-EC4B-8420-2946E8387441}"/>
              </a:ext>
            </a:extLst>
          </p:cNvPr>
          <p:cNvPicPr>
            <a:picLocks noGrp="1" noChangeAspect="1"/>
          </p:cNvPicPr>
          <p:nvPr>
            <p:ph idx="1"/>
          </p:nvPr>
        </p:nvPicPr>
        <p:blipFill>
          <a:blip r:embed="rId3"/>
          <a:stretch>
            <a:fillRect/>
          </a:stretch>
        </p:blipFill>
        <p:spPr>
          <a:xfrm>
            <a:off x="368168" y="1772816"/>
            <a:ext cx="8318632" cy="3600400"/>
          </a:xfrm>
          <a:prstGeom prst="rect">
            <a:avLst/>
          </a:prstGeom>
        </p:spPr>
      </p:pic>
      <p:sp>
        <p:nvSpPr>
          <p:cNvPr id="5" name="TextBox 4">
            <a:extLst>
              <a:ext uri="{FF2B5EF4-FFF2-40B4-BE49-F238E27FC236}">
                <a16:creationId xmlns:a16="http://schemas.microsoft.com/office/drawing/2014/main" id="{4A0007DD-039A-8640-AEC5-51D3C37396E8}"/>
              </a:ext>
            </a:extLst>
          </p:cNvPr>
          <p:cNvSpPr txBox="1"/>
          <p:nvPr/>
        </p:nvSpPr>
        <p:spPr>
          <a:xfrm>
            <a:off x="683568" y="5445224"/>
            <a:ext cx="7848872" cy="338554"/>
          </a:xfrm>
          <a:prstGeom prst="rect">
            <a:avLst/>
          </a:prstGeom>
          <a:noFill/>
        </p:spPr>
        <p:txBody>
          <a:bodyPr wrap="square" rtlCol="0">
            <a:spAutoFit/>
          </a:bodyPr>
          <a:lstStyle/>
          <a:p>
            <a:r>
              <a:rPr lang="en-US" sz="1600" dirty="0"/>
              <a:t>Slide reproduced from Landgate video – </a:t>
            </a:r>
            <a:r>
              <a:rPr lang="en-US" sz="1600" i="1" dirty="0"/>
              <a:t>Introducing a 10 year plan and reserve fund</a:t>
            </a:r>
          </a:p>
        </p:txBody>
      </p:sp>
    </p:spTree>
    <p:extLst>
      <p:ext uri="{BB962C8B-B14F-4D97-AF65-F5344CB8AC3E}">
        <p14:creationId xmlns:p14="http://schemas.microsoft.com/office/powerpoint/2010/main" val="2044062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The 10 year plan is not…</a:t>
            </a:r>
          </a:p>
        </p:txBody>
      </p:sp>
      <p:sp>
        <p:nvSpPr>
          <p:cNvPr id="3" name="Content Placeholder 2"/>
          <p:cNvSpPr>
            <a:spLocks noGrp="1"/>
          </p:cNvSpPr>
          <p:nvPr>
            <p:ph idx="1"/>
          </p:nvPr>
        </p:nvSpPr>
        <p:spPr/>
        <p:txBody>
          <a:bodyPr>
            <a:normAutofit/>
          </a:bodyPr>
          <a:lstStyle/>
          <a:p>
            <a:pPr marL="355600" indent="-344488">
              <a:lnSpc>
                <a:spcPct val="150000"/>
              </a:lnSpc>
              <a:buClr>
                <a:srgbClr val="040404"/>
              </a:buClr>
            </a:pPr>
            <a:r>
              <a:rPr lang="en-AU" sz="2800" dirty="0">
                <a:solidFill>
                  <a:srgbClr val="040404"/>
                </a:solidFill>
              </a:rPr>
              <a:t>An asset register</a:t>
            </a:r>
          </a:p>
          <a:p>
            <a:pPr marL="355600" indent="-344488">
              <a:lnSpc>
                <a:spcPct val="150000"/>
              </a:lnSpc>
              <a:buClr>
                <a:srgbClr val="040404"/>
              </a:buClr>
            </a:pPr>
            <a:r>
              <a:rPr lang="en-AU" sz="2800" dirty="0">
                <a:solidFill>
                  <a:srgbClr val="040404"/>
                </a:solidFill>
              </a:rPr>
              <a:t>A current condition report</a:t>
            </a:r>
          </a:p>
          <a:p>
            <a:pPr marL="355600" indent="-344488">
              <a:lnSpc>
                <a:spcPct val="150000"/>
              </a:lnSpc>
              <a:buClr>
                <a:srgbClr val="040404"/>
              </a:buClr>
            </a:pPr>
            <a:r>
              <a:rPr lang="en-AU" sz="2800" dirty="0">
                <a:solidFill>
                  <a:srgbClr val="040404"/>
                </a:solidFill>
              </a:rPr>
              <a:t>A structural engineer’s report</a:t>
            </a:r>
          </a:p>
          <a:p>
            <a:pPr marL="355600" indent="-344488">
              <a:lnSpc>
                <a:spcPct val="150000"/>
              </a:lnSpc>
              <a:buClr>
                <a:srgbClr val="040404"/>
              </a:buClr>
            </a:pPr>
            <a:r>
              <a:rPr lang="en-AU" sz="2800" dirty="0">
                <a:solidFill>
                  <a:srgbClr val="040404"/>
                </a:solidFill>
              </a:rPr>
              <a:t>A detailed maintenance schedule</a:t>
            </a:r>
          </a:p>
          <a:p>
            <a:pPr marL="355600" indent="-344488">
              <a:lnSpc>
                <a:spcPct val="150000"/>
              </a:lnSpc>
              <a:buClr>
                <a:srgbClr val="040404"/>
              </a:buClr>
            </a:pPr>
            <a:r>
              <a:rPr lang="en-AU" sz="2800" dirty="0">
                <a:solidFill>
                  <a:srgbClr val="040404"/>
                </a:solidFill>
              </a:rPr>
              <a:t>A specification for works</a:t>
            </a:r>
          </a:p>
          <a:p>
            <a:pPr>
              <a:lnSpc>
                <a:spcPct val="150000"/>
              </a:lnSpc>
              <a:buClr>
                <a:srgbClr val="040404"/>
              </a:buClr>
            </a:pPr>
            <a:endParaRPr lang="en-AU" sz="3400" dirty="0">
              <a:solidFill>
                <a:srgbClr val="040404"/>
              </a:solidFill>
            </a:endParaRPr>
          </a:p>
        </p:txBody>
      </p:sp>
    </p:spTree>
    <p:extLst>
      <p:ext uri="{BB962C8B-B14F-4D97-AF65-F5344CB8AC3E}">
        <p14:creationId xmlns:p14="http://schemas.microsoft.com/office/powerpoint/2010/main" val="3292609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What should be in my 10 year plan?</a:t>
            </a:r>
            <a:endParaRPr lang="en-AU" b="1" dirty="0"/>
          </a:p>
        </p:txBody>
      </p:sp>
      <p:sp>
        <p:nvSpPr>
          <p:cNvPr id="3" name="Content Placeholder 2"/>
          <p:cNvSpPr>
            <a:spLocks noGrp="1"/>
          </p:cNvSpPr>
          <p:nvPr>
            <p:ph idx="1"/>
          </p:nvPr>
        </p:nvSpPr>
        <p:spPr/>
        <p:txBody>
          <a:bodyPr>
            <a:normAutofit/>
          </a:bodyPr>
          <a:lstStyle/>
          <a:p>
            <a:pPr marL="0" indent="0" algn="just">
              <a:spcAft>
                <a:spcPts val="1800"/>
              </a:spcAft>
              <a:buNone/>
            </a:pPr>
            <a:r>
              <a:rPr lang="en-AU" dirty="0">
                <a:solidFill>
                  <a:srgbClr val="040404"/>
                </a:solidFill>
              </a:rPr>
              <a:t>Section 100(2A)(a) requires designated strata companies to have a 10 year plan that sets out–</a:t>
            </a:r>
          </a:p>
          <a:p>
            <a:pPr marL="890588" indent="-446088" algn="just">
              <a:spcAft>
                <a:spcPts val="1800"/>
              </a:spcAft>
              <a:buNone/>
              <a:tabLst>
                <a:tab pos="255588" algn="l"/>
                <a:tab pos="433388" algn="l"/>
              </a:tabLst>
            </a:pPr>
            <a:r>
              <a:rPr lang="en-AU" sz="2800" i="1" dirty="0">
                <a:solidFill>
                  <a:srgbClr val="040404"/>
                </a:solidFill>
              </a:rPr>
              <a:t>“(i) the common property and the personal property of the strata company </a:t>
            </a:r>
            <a:r>
              <a:rPr lang="en-AU" sz="2800" i="1" dirty="0">
                <a:solidFill>
                  <a:srgbClr val="C00000"/>
                </a:solidFill>
              </a:rPr>
              <a:t>that is anticipated to require maintenance, repair, renewal or replacement (other than of a routine nature) in the period covered by the plan</a:t>
            </a:r>
            <a:r>
              <a:rPr lang="en-AU" sz="2800" i="1" dirty="0">
                <a:solidFill>
                  <a:srgbClr val="040404"/>
                </a:solidFill>
              </a:rPr>
              <a:t>; and</a:t>
            </a:r>
            <a:endParaRPr lang="en-AU" sz="2800" dirty="0">
              <a:solidFill>
                <a:srgbClr val="040404"/>
              </a:solidFill>
            </a:endParaRPr>
          </a:p>
          <a:p>
            <a:pPr marL="890588" indent="-446088" algn="just">
              <a:buNone/>
              <a:tabLst>
                <a:tab pos="255588" algn="l"/>
                <a:tab pos="433388" algn="l"/>
              </a:tabLst>
            </a:pPr>
            <a:r>
              <a:rPr lang="en-AU" sz="2800" i="1" dirty="0">
                <a:solidFill>
                  <a:srgbClr val="040404"/>
                </a:solidFill>
              </a:rPr>
              <a:t>(ii) the estimated costs for the maintenance, repairs renewal or replacement; …”</a:t>
            </a:r>
            <a:endParaRPr lang="en-AU" sz="2800" dirty="0">
              <a:solidFill>
                <a:srgbClr val="040404"/>
              </a:solidFill>
            </a:endParaRPr>
          </a:p>
          <a:p>
            <a:pPr marL="0" indent="0">
              <a:lnSpc>
                <a:spcPct val="150000"/>
              </a:lnSpc>
              <a:buClr>
                <a:srgbClr val="040404"/>
              </a:buClr>
              <a:buNone/>
            </a:pPr>
            <a:endParaRPr lang="en-AU" sz="3400" dirty="0">
              <a:solidFill>
                <a:srgbClr val="040404"/>
              </a:solidFill>
            </a:endParaRPr>
          </a:p>
        </p:txBody>
      </p:sp>
    </p:spTree>
    <p:extLst>
      <p:ext uri="{BB962C8B-B14F-4D97-AF65-F5344CB8AC3E}">
        <p14:creationId xmlns:p14="http://schemas.microsoft.com/office/powerpoint/2010/main" val="1235995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17CCD-8EFD-0A48-BA9F-FB49AE9E9645}"/>
              </a:ext>
            </a:extLst>
          </p:cNvPr>
          <p:cNvSpPr>
            <a:spLocks noGrp="1"/>
          </p:cNvSpPr>
          <p:nvPr>
            <p:ph type="title"/>
          </p:nvPr>
        </p:nvSpPr>
        <p:spPr/>
        <p:txBody>
          <a:bodyPr/>
          <a:lstStyle/>
          <a:p>
            <a:r>
              <a:rPr lang="en-US" b="1" dirty="0"/>
              <a:t>What should be in my 10 year plan?</a:t>
            </a:r>
          </a:p>
        </p:txBody>
      </p:sp>
      <p:sp>
        <p:nvSpPr>
          <p:cNvPr id="3" name="Content Placeholder 2">
            <a:extLst>
              <a:ext uri="{FF2B5EF4-FFF2-40B4-BE49-F238E27FC236}">
                <a16:creationId xmlns:a16="http://schemas.microsoft.com/office/drawing/2014/main" id="{AE5A582B-73D1-5644-88E9-CD6A962E578A}"/>
              </a:ext>
            </a:extLst>
          </p:cNvPr>
          <p:cNvSpPr>
            <a:spLocks noGrp="1"/>
          </p:cNvSpPr>
          <p:nvPr>
            <p:ph idx="1"/>
          </p:nvPr>
        </p:nvSpPr>
        <p:spPr/>
        <p:txBody>
          <a:bodyPr>
            <a:normAutofit/>
          </a:bodyPr>
          <a:lstStyle/>
          <a:p>
            <a:pPr marL="0" indent="0">
              <a:spcAft>
                <a:spcPts val="1800"/>
              </a:spcAft>
              <a:buNone/>
            </a:pPr>
            <a:r>
              <a:rPr lang="en-US" sz="2800" b="1" dirty="0">
                <a:solidFill>
                  <a:srgbClr val="040404"/>
                </a:solidFill>
              </a:rPr>
              <a:t>Mandatory inclusions </a:t>
            </a:r>
            <a:r>
              <a:rPr lang="en-US" sz="2800" dirty="0">
                <a:solidFill>
                  <a:srgbClr val="040404"/>
                </a:solidFill>
              </a:rPr>
              <a:t>– Regulation 77(1) </a:t>
            </a:r>
          </a:p>
          <a:p>
            <a:pPr marL="749300" indent="-533400">
              <a:spcBef>
                <a:spcPts val="0"/>
              </a:spcBef>
              <a:buClr>
                <a:srgbClr val="040404"/>
              </a:buClr>
              <a:buNone/>
            </a:pPr>
            <a:r>
              <a:rPr lang="en-US" sz="2800" dirty="0">
                <a:solidFill>
                  <a:srgbClr val="040404"/>
                </a:solidFill>
              </a:rPr>
              <a:t>(a) name and address of scheme</a:t>
            </a:r>
          </a:p>
          <a:p>
            <a:pPr marL="749300" indent="-533400">
              <a:spcBef>
                <a:spcPts val="1760"/>
              </a:spcBef>
              <a:buClr>
                <a:srgbClr val="040404"/>
              </a:buClr>
              <a:buNone/>
            </a:pPr>
            <a:r>
              <a:rPr lang="en-US" sz="2800" dirty="0">
                <a:solidFill>
                  <a:srgbClr val="040404"/>
                </a:solidFill>
              </a:rPr>
              <a:t>(b) name and address of person(s) who prepared the plan</a:t>
            </a:r>
          </a:p>
          <a:p>
            <a:pPr marL="749300" indent="-533400">
              <a:spcBef>
                <a:spcPts val="1760"/>
              </a:spcBef>
              <a:buClr>
                <a:srgbClr val="040404"/>
              </a:buClr>
              <a:buNone/>
            </a:pPr>
            <a:r>
              <a:rPr lang="en-US" sz="2800" dirty="0">
                <a:solidFill>
                  <a:srgbClr val="040404"/>
                </a:solidFill>
              </a:rPr>
              <a:t>(c) qualifications (if any) of consultant/person (or people) engaged to prepare the plan</a:t>
            </a:r>
          </a:p>
          <a:p>
            <a:pPr marL="749300" indent="-533400">
              <a:spcBef>
                <a:spcPts val="1760"/>
              </a:spcBef>
              <a:buClr>
                <a:srgbClr val="040404"/>
              </a:buClr>
              <a:buNone/>
            </a:pPr>
            <a:r>
              <a:rPr lang="en-US" sz="2800" dirty="0">
                <a:solidFill>
                  <a:srgbClr val="040404"/>
                </a:solidFill>
              </a:rPr>
              <a:t>(d) the period covered by the plan</a:t>
            </a:r>
          </a:p>
          <a:p>
            <a:pPr marL="447675" indent="-393700">
              <a:buClr>
                <a:srgbClr val="040404"/>
              </a:buClr>
              <a:buNone/>
            </a:pPr>
            <a:endParaRPr lang="en-US" i="1" dirty="0">
              <a:solidFill>
                <a:srgbClr val="040404"/>
              </a:solidFill>
            </a:endParaRPr>
          </a:p>
          <a:p>
            <a:pPr marL="360363" indent="-350838">
              <a:buClr>
                <a:srgbClr val="040404"/>
              </a:buClr>
            </a:pPr>
            <a:endParaRPr lang="en-US" dirty="0">
              <a:solidFill>
                <a:srgbClr val="040404"/>
              </a:solidFill>
            </a:endParaRPr>
          </a:p>
          <a:p>
            <a:pPr marL="360363" indent="-350838">
              <a:buClr>
                <a:srgbClr val="040404"/>
              </a:buClr>
            </a:pPr>
            <a:endParaRPr lang="en-US" dirty="0">
              <a:solidFill>
                <a:srgbClr val="040404"/>
              </a:solidFill>
            </a:endParaRPr>
          </a:p>
          <a:p>
            <a:pPr marL="360363" indent="-350838">
              <a:buClr>
                <a:srgbClr val="040404"/>
              </a:buClr>
            </a:pPr>
            <a:endParaRPr lang="en-US" dirty="0">
              <a:solidFill>
                <a:srgbClr val="040404"/>
              </a:solidFill>
            </a:endParaRPr>
          </a:p>
          <a:p>
            <a:endParaRPr lang="en-US" dirty="0"/>
          </a:p>
          <a:p>
            <a:endParaRPr lang="en-US" dirty="0"/>
          </a:p>
          <a:p>
            <a:endParaRPr lang="en-US" dirty="0"/>
          </a:p>
        </p:txBody>
      </p:sp>
    </p:spTree>
    <p:extLst>
      <p:ext uri="{BB962C8B-B14F-4D97-AF65-F5344CB8AC3E}">
        <p14:creationId xmlns:p14="http://schemas.microsoft.com/office/powerpoint/2010/main" val="2843829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17CCD-8EFD-0A48-BA9F-FB49AE9E9645}"/>
              </a:ext>
            </a:extLst>
          </p:cNvPr>
          <p:cNvSpPr>
            <a:spLocks noGrp="1"/>
          </p:cNvSpPr>
          <p:nvPr>
            <p:ph type="title"/>
          </p:nvPr>
        </p:nvSpPr>
        <p:spPr/>
        <p:txBody>
          <a:bodyPr/>
          <a:lstStyle/>
          <a:p>
            <a:r>
              <a:rPr lang="en-US" b="1" dirty="0"/>
              <a:t>What should be in my 10 year plan?</a:t>
            </a:r>
          </a:p>
        </p:txBody>
      </p:sp>
      <p:sp>
        <p:nvSpPr>
          <p:cNvPr id="3" name="Content Placeholder 2">
            <a:extLst>
              <a:ext uri="{FF2B5EF4-FFF2-40B4-BE49-F238E27FC236}">
                <a16:creationId xmlns:a16="http://schemas.microsoft.com/office/drawing/2014/main" id="{AE5A582B-73D1-5644-88E9-CD6A962E578A}"/>
              </a:ext>
            </a:extLst>
          </p:cNvPr>
          <p:cNvSpPr>
            <a:spLocks noGrp="1"/>
          </p:cNvSpPr>
          <p:nvPr>
            <p:ph idx="1"/>
          </p:nvPr>
        </p:nvSpPr>
        <p:spPr/>
        <p:txBody>
          <a:bodyPr>
            <a:normAutofit/>
          </a:bodyPr>
          <a:lstStyle/>
          <a:p>
            <a:pPr marL="0" indent="0">
              <a:spcAft>
                <a:spcPts val="1800"/>
              </a:spcAft>
              <a:buNone/>
            </a:pPr>
            <a:r>
              <a:rPr lang="en-US" sz="2800" b="1" dirty="0">
                <a:solidFill>
                  <a:srgbClr val="040404"/>
                </a:solidFill>
              </a:rPr>
              <a:t>Mandatory inclusions </a:t>
            </a:r>
            <a:r>
              <a:rPr lang="en-US" sz="2800" dirty="0">
                <a:solidFill>
                  <a:srgbClr val="040404"/>
                </a:solidFill>
              </a:rPr>
              <a:t>– Regulation 77(1) </a:t>
            </a:r>
          </a:p>
          <a:p>
            <a:pPr marL="749300" indent="-533400">
              <a:buNone/>
            </a:pPr>
            <a:r>
              <a:rPr lang="en-US" sz="2800" dirty="0">
                <a:solidFill>
                  <a:srgbClr val="040404"/>
                </a:solidFill>
              </a:rPr>
              <a:t>(e) the list of </a:t>
            </a:r>
            <a:r>
              <a:rPr lang="en-US" sz="2800" i="1" dirty="0">
                <a:solidFill>
                  <a:srgbClr val="040404"/>
                </a:solidFill>
              </a:rPr>
              <a:t>covered items</a:t>
            </a:r>
          </a:p>
          <a:p>
            <a:pPr marL="749300" indent="-533400">
              <a:spcBef>
                <a:spcPts val="1776"/>
              </a:spcBef>
              <a:buClr>
                <a:srgbClr val="040404"/>
              </a:buClr>
              <a:buNone/>
            </a:pPr>
            <a:r>
              <a:rPr lang="en-US" sz="2800" dirty="0">
                <a:solidFill>
                  <a:srgbClr val="040404"/>
                </a:solidFill>
              </a:rPr>
              <a:t>(f) a </a:t>
            </a:r>
            <a:r>
              <a:rPr lang="en-US" sz="2800" i="1" dirty="0">
                <a:solidFill>
                  <a:srgbClr val="040404"/>
                </a:solidFill>
              </a:rPr>
              <a:t>condition report </a:t>
            </a:r>
            <a:r>
              <a:rPr lang="en-US" sz="2800" dirty="0">
                <a:solidFill>
                  <a:srgbClr val="040404"/>
                </a:solidFill>
              </a:rPr>
              <a:t>for the </a:t>
            </a:r>
            <a:r>
              <a:rPr lang="en-US" sz="2800" i="1" dirty="0">
                <a:solidFill>
                  <a:srgbClr val="040404"/>
                </a:solidFill>
              </a:rPr>
              <a:t>covered items</a:t>
            </a:r>
          </a:p>
          <a:p>
            <a:pPr marL="749300" indent="-533400">
              <a:spcBef>
                <a:spcPts val="1776"/>
              </a:spcBef>
              <a:buClr>
                <a:srgbClr val="040404"/>
              </a:buClr>
              <a:buNone/>
            </a:pPr>
            <a:r>
              <a:rPr lang="en-US" sz="2800" dirty="0">
                <a:solidFill>
                  <a:srgbClr val="040404"/>
                </a:solidFill>
              </a:rPr>
              <a:t>(g) disclosure of methodology/assumptions used for cost estimates</a:t>
            </a:r>
          </a:p>
          <a:p>
            <a:pPr marL="749300" indent="-533400">
              <a:spcBef>
                <a:spcPts val="1776"/>
              </a:spcBef>
              <a:buClr>
                <a:srgbClr val="040404"/>
              </a:buClr>
              <a:buNone/>
            </a:pPr>
            <a:r>
              <a:rPr lang="en-US" sz="2800" dirty="0">
                <a:solidFill>
                  <a:srgbClr val="040404"/>
                </a:solidFill>
              </a:rPr>
              <a:t>(h) a recommendation/plan for funding the estimated cost of the </a:t>
            </a:r>
            <a:r>
              <a:rPr lang="en-US" sz="2800" i="1" dirty="0">
                <a:solidFill>
                  <a:srgbClr val="040404"/>
                </a:solidFill>
              </a:rPr>
              <a:t>covered items</a:t>
            </a:r>
          </a:p>
          <a:p>
            <a:pPr marL="447675" indent="-393700">
              <a:buClr>
                <a:srgbClr val="040404"/>
              </a:buClr>
              <a:buNone/>
            </a:pPr>
            <a:endParaRPr lang="en-US" i="1" dirty="0">
              <a:solidFill>
                <a:srgbClr val="040404"/>
              </a:solidFill>
            </a:endParaRPr>
          </a:p>
          <a:p>
            <a:pPr marL="360363" indent="-350838">
              <a:buClr>
                <a:srgbClr val="040404"/>
              </a:buClr>
            </a:pPr>
            <a:endParaRPr lang="en-US" dirty="0">
              <a:solidFill>
                <a:srgbClr val="040404"/>
              </a:solidFill>
            </a:endParaRPr>
          </a:p>
          <a:p>
            <a:pPr marL="360363" indent="-350838">
              <a:buClr>
                <a:srgbClr val="040404"/>
              </a:buClr>
            </a:pPr>
            <a:endParaRPr lang="en-US" dirty="0">
              <a:solidFill>
                <a:srgbClr val="040404"/>
              </a:solidFill>
            </a:endParaRPr>
          </a:p>
          <a:p>
            <a:pPr marL="360363" indent="-350838">
              <a:buClr>
                <a:srgbClr val="040404"/>
              </a:buClr>
            </a:pPr>
            <a:endParaRPr lang="en-US" dirty="0">
              <a:solidFill>
                <a:srgbClr val="040404"/>
              </a:solidFill>
            </a:endParaRPr>
          </a:p>
          <a:p>
            <a:endParaRPr lang="en-US" dirty="0"/>
          </a:p>
          <a:p>
            <a:endParaRPr lang="en-US" dirty="0"/>
          </a:p>
          <a:p>
            <a:endParaRPr lang="en-US" dirty="0"/>
          </a:p>
        </p:txBody>
      </p:sp>
    </p:spTree>
    <p:extLst>
      <p:ext uri="{BB962C8B-B14F-4D97-AF65-F5344CB8AC3E}">
        <p14:creationId xmlns:p14="http://schemas.microsoft.com/office/powerpoint/2010/main" val="2757641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AB754-FF7D-8C41-9E2F-0D31ABF7E758}"/>
              </a:ext>
            </a:extLst>
          </p:cNvPr>
          <p:cNvSpPr>
            <a:spLocks noGrp="1"/>
          </p:cNvSpPr>
          <p:nvPr>
            <p:ph type="title"/>
          </p:nvPr>
        </p:nvSpPr>
        <p:spPr/>
        <p:txBody>
          <a:bodyPr/>
          <a:lstStyle/>
          <a:p>
            <a:r>
              <a:rPr lang="en-US" b="1" dirty="0"/>
              <a:t>What should be in my 10 year plan?</a:t>
            </a:r>
            <a:endParaRPr lang="en-US" dirty="0"/>
          </a:p>
        </p:txBody>
      </p:sp>
      <p:sp>
        <p:nvSpPr>
          <p:cNvPr id="3" name="Content Placeholder 2">
            <a:extLst>
              <a:ext uri="{FF2B5EF4-FFF2-40B4-BE49-F238E27FC236}">
                <a16:creationId xmlns:a16="http://schemas.microsoft.com/office/drawing/2014/main" id="{A0276059-3C31-514F-8EA2-51BE235EE81D}"/>
              </a:ext>
            </a:extLst>
          </p:cNvPr>
          <p:cNvSpPr>
            <a:spLocks noGrp="1"/>
          </p:cNvSpPr>
          <p:nvPr>
            <p:ph idx="1"/>
          </p:nvPr>
        </p:nvSpPr>
        <p:spPr/>
        <p:txBody>
          <a:bodyPr>
            <a:normAutofit fontScale="70000" lnSpcReduction="20000"/>
          </a:bodyPr>
          <a:lstStyle/>
          <a:p>
            <a:pPr marL="0" indent="0">
              <a:lnSpc>
                <a:spcPct val="150000"/>
              </a:lnSpc>
              <a:buClr>
                <a:srgbClr val="040404"/>
              </a:buClr>
              <a:buNone/>
            </a:pPr>
            <a:r>
              <a:rPr lang="en-AU" sz="3600" b="1" dirty="0">
                <a:solidFill>
                  <a:srgbClr val="040404"/>
                </a:solidFill>
              </a:rPr>
              <a:t>Covered items </a:t>
            </a:r>
            <a:r>
              <a:rPr lang="en-AU" sz="3600" dirty="0">
                <a:solidFill>
                  <a:srgbClr val="040404"/>
                </a:solidFill>
              </a:rPr>
              <a:t>– Regulation 77(2)</a:t>
            </a:r>
          </a:p>
          <a:p>
            <a:pPr marL="355600" indent="0" algn="just">
              <a:lnSpc>
                <a:spcPct val="140000"/>
              </a:lnSpc>
              <a:buClr>
                <a:srgbClr val="040404"/>
              </a:buClr>
              <a:buNone/>
            </a:pPr>
            <a:r>
              <a:rPr lang="en-AU" sz="3600" dirty="0">
                <a:solidFill>
                  <a:srgbClr val="040404"/>
                </a:solidFill>
              </a:rPr>
              <a:t>“The list of covered items dealt with by the plan must include any items of value that form part of the common property or the personal property of the strata company which, in the opinion of the strata company, should be included in the plan having regard to the maintenance, repair, renewal or replacement that it is anticipated will be required in the period covered by the plan.”</a:t>
            </a:r>
            <a:endParaRPr lang="en-US" sz="3600" dirty="0">
              <a:solidFill>
                <a:srgbClr val="040404"/>
              </a:solidFill>
            </a:endParaRPr>
          </a:p>
        </p:txBody>
      </p:sp>
    </p:spTree>
    <p:extLst>
      <p:ext uri="{BB962C8B-B14F-4D97-AF65-F5344CB8AC3E}">
        <p14:creationId xmlns:p14="http://schemas.microsoft.com/office/powerpoint/2010/main" val="4135433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AB754-FF7D-8C41-9E2F-0D31ABF7E758}"/>
              </a:ext>
            </a:extLst>
          </p:cNvPr>
          <p:cNvSpPr>
            <a:spLocks noGrp="1"/>
          </p:cNvSpPr>
          <p:nvPr>
            <p:ph type="title"/>
          </p:nvPr>
        </p:nvSpPr>
        <p:spPr/>
        <p:txBody>
          <a:bodyPr/>
          <a:lstStyle/>
          <a:p>
            <a:r>
              <a:rPr lang="en-US" b="1" dirty="0"/>
              <a:t>What should be in my 10 year plan?</a:t>
            </a:r>
            <a:endParaRPr lang="en-US" dirty="0"/>
          </a:p>
        </p:txBody>
      </p:sp>
      <p:sp>
        <p:nvSpPr>
          <p:cNvPr id="3" name="Content Placeholder 2">
            <a:extLst>
              <a:ext uri="{FF2B5EF4-FFF2-40B4-BE49-F238E27FC236}">
                <a16:creationId xmlns:a16="http://schemas.microsoft.com/office/drawing/2014/main" id="{A0276059-3C31-514F-8EA2-51BE235EE81D}"/>
              </a:ext>
            </a:extLst>
          </p:cNvPr>
          <p:cNvSpPr>
            <a:spLocks noGrp="1"/>
          </p:cNvSpPr>
          <p:nvPr>
            <p:ph idx="1"/>
          </p:nvPr>
        </p:nvSpPr>
        <p:spPr/>
        <p:txBody>
          <a:bodyPr>
            <a:normAutofit fontScale="70000" lnSpcReduction="20000"/>
          </a:bodyPr>
          <a:lstStyle/>
          <a:p>
            <a:pPr marL="0" indent="0">
              <a:lnSpc>
                <a:spcPct val="150000"/>
              </a:lnSpc>
              <a:buClr>
                <a:srgbClr val="040404"/>
              </a:buClr>
              <a:buNone/>
            </a:pPr>
            <a:r>
              <a:rPr lang="en-AU" sz="4000" b="1" dirty="0">
                <a:solidFill>
                  <a:srgbClr val="040404"/>
                </a:solidFill>
              </a:rPr>
              <a:t>Covered items </a:t>
            </a:r>
            <a:r>
              <a:rPr lang="en-AU" sz="4000" dirty="0">
                <a:solidFill>
                  <a:srgbClr val="040404"/>
                </a:solidFill>
              </a:rPr>
              <a:t>– Regulation 77(3)</a:t>
            </a:r>
          </a:p>
          <a:p>
            <a:pPr marL="571500" indent="-266700" algn="just">
              <a:lnSpc>
                <a:spcPct val="150000"/>
              </a:lnSpc>
              <a:buClr>
                <a:srgbClr val="040404"/>
              </a:buClr>
            </a:pPr>
            <a:r>
              <a:rPr lang="en-AU" sz="4000" dirty="0">
                <a:solidFill>
                  <a:srgbClr val="040404"/>
                </a:solidFill>
              </a:rPr>
              <a:t>Regulation 77(3) contains a long list of “items of value that </a:t>
            </a:r>
            <a:r>
              <a:rPr lang="en-AU" sz="4000" b="1" dirty="0">
                <a:solidFill>
                  <a:srgbClr val="040404"/>
                </a:solidFill>
              </a:rPr>
              <a:t>may</a:t>
            </a:r>
            <a:r>
              <a:rPr lang="en-AU" sz="4000" dirty="0">
                <a:solidFill>
                  <a:srgbClr val="040404"/>
                </a:solidFill>
              </a:rPr>
              <a:t> be included in the plan”.</a:t>
            </a:r>
          </a:p>
          <a:p>
            <a:pPr marL="571500" indent="-266700" algn="just">
              <a:lnSpc>
                <a:spcPct val="150000"/>
              </a:lnSpc>
              <a:spcBef>
                <a:spcPts val="1872"/>
              </a:spcBef>
              <a:buClr>
                <a:srgbClr val="040404"/>
              </a:buClr>
            </a:pPr>
            <a:r>
              <a:rPr lang="en-AU" sz="4000" dirty="0">
                <a:solidFill>
                  <a:srgbClr val="040404"/>
                </a:solidFill>
              </a:rPr>
              <a:t>The listed items are only intended to be a “starting point for discussion and clarification”.  </a:t>
            </a:r>
            <a:r>
              <a:rPr lang="en-US" sz="4000" dirty="0">
                <a:solidFill>
                  <a:srgbClr val="040404"/>
                </a:solidFill>
              </a:rPr>
              <a:t>Landgate video – </a:t>
            </a:r>
            <a:r>
              <a:rPr lang="en-US" sz="4000" i="1" dirty="0">
                <a:solidFill>
                  <a:srgbClr val="040404"/>
                </a:solidFill>
              </a:rPr>
              <a:t>Introducing a 10 year plan and reserve fund</a:t>
            </a:r>
          </a:p>
          <a:p>
            <a:pPr marL="571500" indent="-266700" algn="just">
              <a:lnSpc>
                <a:spcPct val="150000"/>
              </a:lnSpc>
              <a:spcBef>
                <a:spcPts val="1872"/>
              </a:spcBef>
              <a:buClr>
                <a:srgbClr val="040404"/>
              </a:buClr>
            </a:pPr>
            <a:r>
              <a:rPr lang="en-US" sz="4000" dirty="0">
                <a:solidFill>
                  <a:srgbClr val="040404"/>
                </a:solidFill>
              </a:rPr>
              <a:t>The list is not intended to be a mandatory template</a:t>
            </a:r>
          </a:p>
          <a:p>
            <a:pPr marL="0" indent="0">
              <a:lnSpc>
                <a:spcPct val="150000"/>
              </a:lnSpc>
              <a:buClr>
                <a:srgbClr val="040404"/>
              </a:buClr>
              <a:buNone/>
            </a:pPr>
            <a:endParaRPr lang="en-AU" sz="3300" dirty="0">
              <a:solidFill>
                <a:srgbClr val="040404"/>
              </a:solidFill>
            </a:endParaRPr>
          </a:p>
        </p:txBody>
      </p:sp>
    </p:spTree>
    <p:extLst>
      <p:ext uri="{BB962C8B-B14F-4D97-AF65-F5344CB8AC3E}">
        <p14:creationId xmlns:p14="http://schemas.microsoft.com/office/powerpoint/2010/main" val="34337255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AB754-FF7D-8C41-9E2F-0D31ABF7E758}"/>
              </a:ext>
            </a:extLst>
          </p:cNvPr>
          <p:cNvSpPr>
            <a:spLocks noGrp="1"/>
          </p:cNvSpPr>
          <p:nvPr>
            <p:ph type="title"/>
          </p:nvPr>
        </p:nvSpPr>
        <p:spPr/>
        <p:txBody>
          <a:bodyPr/>
          <a:lstStyle/>
          <a:p>
            <a:r>
              <a:rPr lang="en-US" b="1" dirty="0"/>
              <a:t>What should be in my 10 year plan?</a:t>
            </a:r>
            <a:endParaRPr lang="en-US" dirty="0"/>
          </a:p>
        </p:txBody>
      </p:sp>
      <p:sp>
        <p:nvSpPr>
          <p:cNvPr id="3" name="Content Placeholder 2">
            <a:extLst>
              <a:ext uri="{FF2B5EF4-FFF2-40B4-BE49-F238E27FC236}">
                <a16:creationId xmlns:a16="http://schemas.microsoft.com/office/drawing/2014/main" id="{A0276059-3C31-514F-8EA2-51BE235EE81D}"/>
              </a:ext>
            </a:extLst>
          </p:cNvPr>
          <p:cNvSpPr>
            <a:spLocks noGrp="1"/>
          </p:cNvSpPr>
          <p:nvPr>
            <p:ph idx="1"/>
          </p:nvPr>
        </p:nvSpPr>
        <p:spPr/>
        <p:txBody>
          <a:bodyPr>
            <a:normAutofit lnSpcReduction="10000"/>
          </a:bodyPr>
          <a:lstStyle/>
          <a:p>
            <a:pPr marL="0" indent="0">
              <a:lnSpc>
                <a:spcPct val="150000"/>
              </a:lnSpc>
              <a:buClr>
                <a:srgbClr val="040404"/>
              </a:buClr>
              <a:buNone/>
            </a:pPr>
            <a:r>
              <a:rPr lang="en-AU" sz="3300" b="1" dirty="0">
                <a:solidFill>
                  <a:srgbClr val="040404"/>
                </a:solidFill>
              </a:rPr>
              <a:t>Condition Report </a:t>
            </a:r>
            <a:r>
              <a:rPr lang="en-AU" sz="3300" dirty="0">
                <a:solidFill>
                  <a:srgbClr val="040404"/>
                </a:solidFill>
              </a:rPr>
              <a:t>– Regulation 77(1)(f)</a:t>
            </a:r>
          </a:p>
          <a:p>
            <a:pPr marL="571500" indent="-266700" algn="just">
              <a:lnSpc>
                <a:spcPct val="150000"/>
              </a:lnSpc>
              <a:buClr>
                <a:srgbClr val="040404"/>
              </a:buClr>
            </a:pPr>
            <a:r>
              <a:rPr lang="en-AU" sz="3300" dirty="0">
                <a:solidFill>
                  <a:srgbClr val="040404"/>
                </a:solidFill>
              </a:rPr>
              <a:t>A report about the condition of the covered items and </a:t>
            </a:r>
            <a:r>
              <a:rPr lang="en-AU" sz="3300" b="1" dirty="0">
                <a:solidFill>
                  <a:srgbClr val="040404"/>
                </a:solidFill>
              </a:rPr>
              <a:t>the anticipated  maintenance, repair, renewal or replacement of the covered items in the period covered by the plan</a:t>
            </a:r>
            <a:r>
              <a:rPr lang="en-AU" sz="3300" dirty="0">
                <a:solidFill>
                  <a:srgbClr val="040404"/>
                </a:solidFill>
              </a:rPr>
              <a:t>.</a:t>
            </a:r>
            <a:endParaRPr lang="en-US" sz="3300" dirty="0">
              <a:solidFill>
                <a:srgbClr val="040404"/>
              </a:solidFill>
            </a:endParaRPr>
          </a:p>
          <a:p>
            <a:pPr marL="0" indent="0">
              <a:lnSpc>
                <a:spcPct val="150000"/>
              </a:lnSpc>
              <a:buClr>
                <a:srgbClr val="040404"/>
              </a:buClr>
              <a:buNone/>
            </a:pPr>
            <a:endParaRPr lang="en-AU" sz="3300" dirty="0">
              <a:solidFill>
                <a:srgbClr val="040404"/>
              </a:solidFill>
            </a:endParaRPr>
          </a:p>
        </p:txBody>
      </p:sp>
    </p:spTree>
    <p:extLst>
      <p:ext uri="{BB962C8B-B14F-4D97-AF65-F5344CB8AC3E}">
        <p14:creationId xmlns:p14="http://schemas.microsoft.com/office/powerpoint/2010/main" val="26763407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AB754-FF7D-8C41-9E2F-0D31ABF7E758}"/>
              </a:ext>
            </a:extLst>
          </p:cNvPr>
          <p:cNvSpPr>
            <a:spLocks noGrp="1"/>
          </p:cNvSpPr>
          <p:nvPr>
            <p:ph type="title"/>
          </p:nvPr>
        </p:nvSpPr>
        <p:spPr/>
        <p:txBody>
          <a:bodyPr/>
          <a:lstStyle/>
          <a:p>
            <a:r>
              <a:rPr lang="en-US" b="1" dirty="0"/>
              <a:t>What should be in my 10 year plan?</a:t>
            </a:r>
            <a:endParaRPr lang="en-US" dirty="0"/>
          </a:p>
        </p:txBody>
      </p:sp>
      <p:sp>
        <p:nvSpPr>
          <p:cNvPr id="3" name="Content Placeholder 2">
            <a:extLst>
              <a:ext uri="{FF2B5EF4-FFF2-40B4-BE49-F238E27FC236}">
                <a16:creationId xmlns:a16="http://schemas.microsoft.com/office/drawing/2014/main" id="{A0276059-3C31-514F-8EA2-51BE235EE81D}"/>
              </a:ext>
            </a:extLst>
          </p:cNvPr>
          <p:cNvSpPr>
            <a:spLocks noGrp="1"/>
          </p:cNvSpPr>
          <p:nvPr>
            <p:ph idx="1"/>
          </p:nvPr>
        </p:nvSpPr>
        <p:spPr/>
        <p:txBody>
          <a:bodyPr>
            <a:normAutofit fontScale="85000" lnSpcReduction="10000"/>
          </a:bodyPr>
          <a:lstStyle/>
          <a:p>
            <a:pPr marL="0" indent="0" algn="just">
              <a:lnSpc>
                <a:spcPct val="150000"/>
              </a:lnSpc>
              <a:buClr>
                <a:srgbClr val="040404"/>
              </a:buClr>
              <a:buNone/>
            </a:pPr>
            <a:r>
              <a:rPr lang="en-AU" sz="4000" b="1" dirty="0">
                <a:solidFill>
                  <a:srgbClr val="040404"/>
                </a:solidFill>
              </a:rPr>
              <a:t>Covered items </a:t>
            </a:r>
            <a:r>
              <a:rPr lang="en-AU" sz="4000" dirty="0">
                <a:solidFill>
                  <a:srgbClr val="040404"/>
                </a:solidFill>
              </a:rPr>
              <a:t>– Regulation 77(4)-(5)</a:t>
            </a:r>
          </a:p>
          <a:p>
            <a:pPr marL="571500" indent="-266700" algn="just">
              <a:lnSpc>
                <a:spcPct val="150000"/>
              </a:lnSpc>
              <a:buClr>
                <a:srgbClr val="040404"/>
              </a:buClr>
            </a:pPr>
            <a:r>
              <a:rPr lang="en-AU" sz="4000" dirty="0">
                <a:solidFill>
                  <a:srgbClr val="040404"/>
                </a:solidFill>
              </a:rPr>
              <a:t>covered items can be listed separately or grouped</a:t>
            </a:r>
          </a:p>
          <a:p>
            <a:pPr marL="571500" indent="-266700" algn="just">
              <a:lnSpc>
                <a:spcPct val="150000"/>
              </a:lnSpc>
              <a:spcBef>
                <a:spcPts val="1872"/>
              </a:spcBef>
              <a:buClr>
                <a:srgbClr val="040404"/>
              </a:buClr>
            </a:pPr>
            <a:r>
              <a:rPr lang="en-AU" sz="4000" dirty="0">
                <a:solidFill>
                  <a:srgbClr val="040404"/>
                </a:solidFill>
              </a:rPr>
              <a:t>a condition report may relate to a single covered item or a group of covered items</a:t>
            </a:r>
            <a:endParaRPr lang="en-US" sz="4000" i="1" dirty="0">
              <a:solidFill>
                <a:srgbClr val="040404"/>
              </a:solidFill>
            </a:endParaRPr>
          </a:p>
          <a:p>
            <a:pPr marL="0" indent="0">
              <a:lnSpc>
                <a:spcPct val="150000"/>
              </a:lnSpc>
              <a:buClr>
                <a:srgbClr val="040404"/>
              </a:buClr>
              <a:buNone/>
            </a:pPr>
            <a:endParaRPr lang="en-AU" sz="3300" dirty="0">
              <a:solidFill>
                <a:srgbClr val="040404"/>
              </a:solidFill>
            </a:endParaRPr>
          </a:p>
        </p:txBody>
      </p:sp>
    </p:spTree>
    <p:extLst>
      <p:ext uri="{BB962C8B-B14F-4D97-AF65-F5344CB8AC3E}">
        <p14:creationId xmlns:p14="http://schemas.microsoft.com/office/powerpoint/2010/main" val="3540651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sz="4000" b="1" dirty="0"/>
              <a:t>Reserve Fund 10 year plan</a:t>
            </a:r>
          </a:p>
        </p:txBody>
      </p:sp>
      <p:sp>
        <p:nvSpPr>
          <p:cNvPr id="3" name="Content Placeholder 2"/>
          <p:cNvSpPr>
            <a:spLocks noGrp="1"/>
          </p:cNvSpPr>
          <p:nvPr>
            <p:ph idx="1"/>
          </p:nvPr>
        </p:nvSpPr>
        <p:spPr/>
        <p:txBody>
          <a:bodyPr>
            <a:normAutofit/>
          </a:bodyPr>
          <a:lstStyle/>
          <a:p>
            <a:pPr marL="228600" indent="0">
              <a:lnSpc>
                <a:spcPct val="150000"/>
              </a:lnSpc>
              <a:buClr>
                <a:srgbClr val="002060"/>
              </a:buClr>
              <a:buNone/>
            </a:pPr>
            <a:r>
              <a:rPr lang="en-AU" sz="3400" b="1" dirty="0">
                <a:solidFill>
                  <a:srgbClr val="040404"/>
                </a:solidFill>
              </a:rPr>
              <a:t>1</a:t>
            </a:r>
            <a:r>
              <a:rPr lang="en-AU" sz="4000" b="1" dirty="0">
                <a:solidFill>
                  <a:srgbClr val="040404"/>
                </a:solidFill>
              </a:rPr>
              <a:t>. What is its purpose?</a:t>
            </a:r>
          </a:p>
          <a:p>
            <a:pPr marL="228600" indent="0">
              <a:lnSpc>
                <a:spcPct val="150000"/>
              </a:lnSpc>
              <a:buClr>
                <a:srgbClr val="002060"/>
              </a:buClr>
              <a:buNone/>
            </a:pPr>
            <a:r>
              <a:rPr lang="en-AU" sz="4000" b="1" dirty="0">
                <a:solidFill>
                  <a:srgbClr val="040404"/>
                </a:solidFill>
              </a:rPr>
              <a:t>2. What should it contain?</a:t>
            </a:r>
          </a:p>
          <a:p>
            <a:pPr marL="228600" indent="0">
              <a:lnSpc>
                <a:spcPct val="150000"/>
              </a:lnSpc>
              <a:buClr>
                <a:srgbClr val="002060"/>
              </a:buClr>
              <a:buNone/>
            </a:pPr>
            <a:r>
              <a:rPr lang="en-AU" sz="4000" b="1" dirty="0">
                <a:solidFill>
                  <a:srgbClr val="040404"/>
                </a:solidFill>
              </a:rPr>
              <a:t>3. How do I use it?</a:t>
            </a:r>
          </a:p>
        </p:txBody>
      </p:sp>
    </p:spTree>
    <p:extLst>
      <p:ext uri="{BB962C8B-B14F-4D97-AF65-F5344CB8AC3E}">
        <p14:creationId xmlns:p14="http://schemas.microsoft.com/office/powerpoint/2010/main" val="7038471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17CCD-8EFD-0A48-BA9F-FB49AE9E9645}"/>
              </a:ext>
            </a:extLst>
          </p:cNvPr>
          <p:cNvSpPr>
            <a:spLocks noGrp="1"/>
          </p:cNvSpPr>
          <p:nvPr>
            <p:ph type="title"/>
          </p:nvPr>
        </p:nvSpPr>
        <p:spPr/>
        <p:txBody>
          <a:bodyPr/>
          <a:lstStyle/>
          <a:p>
            <a:r>
              <a:rPr lang="en-US" b="1" dirty="0"/>
              <a:t>What else </a:t>
            </a:r>
            <a:r>
              <a:rPr lang="en-US" b="1" u="sng" dirty="0"/>
              <a:t>could</a:t>
            </a:r>
            <a:r>
              <a:rPr lang="en-US" b="1" dirty="0"/>
              <a:t> be in my 10 year plan?</a:t>
            </a:r>
          </a:p>
        </p:txBody>
      </p:sp>
      <p:sp>
        <p:nvSpPr>
          <p:cNvPr id="3" name="Content Placeholder 2">
            <a:extLst>
              <a:ext uri="{FF2B5EF4-FFF2-40B4-BE49-F238E27FC236}">
                <a16:creationId xmlns:a16="http://schemas.microsoft.com/office/drawing/2014/main" id="{AE5A582B-73D1-5644-88E9-CD6A962E578A}"/>
              </a:ext>
            </a:extLst>
          </p:cNvPr>
          <p:cNvSpPr>
            <a:spLocks noGrp="1"/>
          </p:cNvSpPr>
          <p:nvPr>
            <p:ph idx="1"/>
          </p:nvPr>
        </p:nvSpPr>
        <p:spPr/>
        <p:txBody>
          <a:bodyPr>
            <a:normAutofit fontScale="77500" lnSpcReduction="20000"/>
          </a:bodyPr>
          <a:lstStyle/>
          <a:p>
            <a:pPr marL="0" indent="0" algn="just">
              <a:buNone/>
            </a:pPr>
            <a:r>
              <a:rPr lang="en-US" sz="4500" dirty="0">
                <a:solidFill>
                  <a:srgbClr val="040404"/>
                </a:solidFill>
              </a:rPr>
              <a:t>Discretionary inclusions – Regulation 77(6)</a:t>
            </a:r>
          </a:p>
          <a:p>
            <a:pPr marL="311150" indent="-22225" algn="just">
              <a:lnSpc>
                <a:spcPct val="120000"/>
              </a:lnSpc>
              <a:spcBef>
                <a:spcPts val="1800"/>
              </a:spcBef>
              <a:buClr>
                <a:srgbClr val="040404"/>
              </a:buClr>
              <a:buNone/>
            </a:pPr>
            <a:r>
              <a:rPr lang="en-US" sz="4500" dirty="0">
                <a:solidFill>
                  <a:srgbClr val="040404"/>
                </a:solidFill>
              </a:rPr>
              <a:t>“A </a:t>
            </a:r>
            <a:r>
              <a:rPr lang="en-US" sz="4500" dirty="0" err="1">
                <a:solidFill>
                  <a:srgbClr val="040404"/>
                </a:solidFill>
              </a:rPr>
              <a:t>conditionondtion</a:t>
            </a:r>
            <a:r>
              <a:rPr lang="en-US" sz="4500" dirty="0">
                <a:solidFill>
                  <a:srgbClr val="040404"/>
                </a:solidFill>
              </a:rPr>
              <a:t> report </a:t>
            </a:r>
            <a:r>
              <a:rPr lang="en-US" sz="4500" b="1" dirty="0">
                <a:solidFill>
                  <a:srgbClr val="040404"/>
                </a:solidFill>
              </a:rPr>
              <a:t>must include such of the following information </a:t>
            </a:r>
            <a:r>
              <a:rPr lang="en-US" sz="4500" dirty="0">
                <a:solidFill>
                  <a:srgbClr val="040404"/>
                </a:solidFill>
              </a:rPr>
              <a:t>about a covered items or items </a:t>
            </a:r>
            <a:r>
              <a:rPr lang="en-US" sz="4500" b="1" dirty="0">
                <a:solidFill>
                  <a:srgbClr val="040404"/>
                </a:solidFill>
              </a:rPr>
              <a:t>as the strata company considers appropriate</a:t>
            </a:r>
            <a:r>
              <a:rPr lang="en-US" sz="4500" dirty="0">
                <a:solidFill>
                  <a:srgbClr val="040404"/>
                </a:solidFill>
              </a:rPr>
              <a:t>, having regard to the design, age and overall condition of the strata scheme –” </a:t>
            </a:r>
          </a:p>
          <a:p>
            <a:pPr marL="447675" indent="-393700">
              <a:buClr>
                <a:srgbClr val="040404"/>
              </a:buClr>
              <a:buNone/>
            </a:pPr>
            <a:endParaRPr lang="en-US" i="1" dirty="0">
              <a:solidFill>
                <a:srgbClr val="040404"/>
              </a:solidFill>
            </a:endParaRPr>
          </a:p>
          <a:p>
            <a:pPr marL="360363" indent="-350838">
              <a:buClr>
                <a:srgbClr val="040404"/>
              </a:buClr>
            </a:pPr>
            <a:endParaRPr lang="en-US" dirty="0">
              <a:solidFill>
                <a:srgbClr val="040404"/>
              </a:solidFill>
            </a:endParaRPr>
          </a:p>
          <a:p>
            <a:pPr marL="360363" indent="-350838">
              <a:buClr>
                <a:srgbClr val="040404"/>
              </a:buClr>
            </a:pPr>
            <a:endParaRPr lang="en-US" dirty="0">
              <a:solidFill>
                <a:srgbClr val="040404"/>
              </a:solidFill>
            </a:endParaRPr>
          </a:p>
          <a:p>
            <a:pPr marL="360363" indent="-350838">
              <a:buClr>
                <a:srgbClr val="040404"/>
              </a:buClr>
            </a:pPr>
            <a:endParaRPr lang="en-US" dirty="0">
              <a:solidFill>
                <a:srgbClr val="040404"/>
              </a:solidFill>
            </a:endParaRPr>
          </a:p>
          <a:p>
            <a:endParaRPr lang="en-US" dirty="0"/>
          </a:p>
          <a:p>
            <a:endParaRPr lang="en-US" dirty="0"/>
          </a:p>
          <a:p>
            <a:endParaRPr lang="en-US" dirty="0"/>
          </a:p>
        </p:txBody>
      </p:sp>
    </p:spTree>
    <p:extLst>
      <p:ext uri="{BB962C8B-B14F-4D97-AF65-F5344CB8AC3E}">
        <p14:creationId xmlns:p14="http://schemas.microsoft.com/office/powerpoint/2010/main" val="29592391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17CCD-8EFD-0A48-BA9F-FB49AE9E9645}"/>
              </a:ext>
            </a:extLst>
          </p:cNvPr>
          <p:cNvSpPr>
            <a:spLocks noGrp="1"/>
          </p:cNvSpPr>
          <p:nvPr>
            <p:ph type="title"/>
          </p:nvPr>
        </p:nvSpPr>
        <p:spPr/>
        <p:txBody>
          <a:bodyPr/>
          <a:lstStyle/>
          <a:p>
            <a:r>
              <a:rPr lang="en-US" b="1" dirty="0"/>
              <a:t>What else </a:t>
            </a:r>
            <a:r>
              <a:rPr lang="en-US" b="1" u="sng" dirty="0"/>
              <a:t>could</a:t>
            </a:r>
            <a:r>
              <a:rPr lang="en-US" b="1" dirty="0"/>
              <a:t> be in my 10 year plan?</a:t>
            </a:r>
          </a:p>
        </p:txBody>
      </p:sp>
      <p:sp>
        <p:nvSpPr>
          <p:cNvPr id="3" name="Content Placeholder 2">
            <a:extLst>
              <a:ext uri="{FF2B5EF4-FFF2-40B4-BE49-F238E27FC236}">
                <a16:creationId xmlns:a16="http://schemas.microsoft.com/office/drawing/2014/main" id="{AE5A582B-73D1-5644-88E9-CD6A962E578A}"/>
              </a:ext>
            </a:extLst>
          </p:cNvPr>
          <p:cNvSpPr>
            <a:spLocks noGrp="1"/>
          </p:cNvSpPr>
          <p:nvPr>
            <p:ph idx="1"/>
          </p:nvPr>
        </p:nvSpPr>
        <p:spPr/>
        <p:txBody>
          <a:bodyPr>
            <a:normAutofit fontScale="40000" lnSpcReduction="20000"/>
          </a:bodyPr>
          <a:lstStyle/>
          <a:p>
            <a:pPr marL="0" indent="0" algn="just">
              <a:buNone/>
            </a:pPr>
            <a:r>
              <a:rPr lang="en-US" sz="6500" dirty="0">
                <a:solidFill>
                  <a:srgbClr val="040404"/>
                </a:solidFill>
              </a:rPr>
              <a:t>Discretionary inclusions – Regulation 77(6)</a:t>
            </a:r>
          </a:p>
          <a:p>
            <a:pPr marL="758825" indent="-525463" algn="just">
              <a:lnSpc>
                <a:spcPct val="120000"/>
              </a:lnSpc>
              <a:spcBef>
                <a:spcPts val="1800"/>
              </a:spcBef>
              <a:buClr>
                <a:srgbClr val="040404"/>
              </a:buClr>
              <a:buNone/>
              <a:tabLst>
                <a:tab pos="703263" algn="l"/>
              </a:tabLst>
            </a:pPr>
            <a:r>
              <a:rPr lang="en-US" sz="6500" dirty="0">
                <a:solidFill>
                  <a:srgbClr val="040404"/>
                </a:solidFill>
              </a:rPr>
              <a:t>(a) 	dates of installation / construction / acquisition (if known)</a:t>
            </a:r>
          </a:p>
          <a:p>
            <a:pPr marL="758825" indent="-525463" algn="just">
              <a:lnSpc>
                <a:spcPct val="120000"/>
              </a:lnSpc>
              <a:spcBef>
                <a:spcPts val="1800"/>
              </a:spcBef>
              <a:buClr>
                <a:srgbClr val="040404"/>
              </a:buClr>
              <a:buNone/>
              <a:tabLst>
                <a:tab pos="703263" algn="l"/>
              </a:tabLst>
            </a:pPr>
            <a:r>
              <a:rPr lang="en-US" sz="6500" dirty="0">
                <a:solidFill>
                  <a:srgbClr val="040404"/>
                </a:solidFill>
              </a:rPr>
              <a:t>(b) 	present condition or operating state (including if working)</a:t>
            </a:r>
          </a:p>
          <a:p>
            <a:pPr marL="758825" indent="-525463" algn="just">
              <a:lnSpc>
                <a:spcPct val="120000"/>
              </a:lnSpc>
              <a:spcBef>
                <a:spcPts val="1800"/>
              </a:spcBef>
              <a:buClr>
                <a:srgbClr val="040404"/>
              </a:buClr>
              <a:buNone/>
              <a:tabLst>
                <a:tab pos="703263" algn="l"/>
              </a:tabLst>
            </a:pPr>
            <a:r>
              <a:rPr lang="en-US" sz="6500" dirty="0">
                <a:solidFill>
                  <a:srgbClr val="040404"/>
                </a:solidFill>
              </a:rPr>
              <a:t>(c)  	date on which an inspection last undertaken</a:t>
            </a:r>
          </a:p>
          <a:p>
            <a:pPr marL="758825" indent="-525463" algn="just">
              <a:lnSpc>
                <a:spcPct val="120000"/>
              </a:lnSpc>
              <a:spcBef>
                <a:spcPts val="1800"/>
              </a:spcBef>
              <a:buClr>
                <a:srgbClr val="040404"/>
              </a:buClr>
              <a:buNone/>
              <a:tabLst>
                <a:tab pos="703263" algn="l"/>
              </a:tabLst>
            </a:pPr>
            <a:r>
              <a:rPr lang="en-US" sz="6500" dirty="0">
                <a:solidFill>
                  <a:srgbClr val="040404"/>
                </a:solidFill>
              </a:rPr>
              <a:t>(d) 	details of any maintenance, repair, renewal or replacement that is anticipated to be required in the period of the plan</a:t>
            </a:r>
          </a:p>
          <a:p>
            <a:pPr marL="447675" indent="-393700">
              <a:buClr>
                <a:srgbClr val="040404"/>
              </a:buClr>
              <a:buNone/>
            </a:pPr>
            <a:endParaRPr lang="en-US" i="1" dirty="0">
              <a:solidFill>
                <a:srgbClr val="040404"/>
              </a:solidFill>
            </a:endParaRPr>
          </a:p>
          <a:p>
            <a:pPr marL="360363" indent="-350838">
              <a:buClr>
                <a:srgbClr val="040404"/>
              </a:buClr>
            </a:pPr>
            <a:endParaRPr lang="en-US" dirty="0">
              <a:solidFill>
                <a:srgbClr val="040404"/>
              </a:solidFill>
            </a:endParaRPr>
          </a:p>
          <a:p>
            <a:pPr marL="360363" indent="-350838">
              <a:buClr>
                <a:srgbClr val="040404"/>
              </a:buClr>
            </a:pPr>
            <a:endParaRPr lang="en-US" dirty="0">
              <a:solidFill>
                <a:srgbClr val="040404"/>
              </a:solidFill>
            </a:endParaRPr>
          </a:p>
          <a:p>
            <a:pPr marL="360363" indent="-350838">
              <a:buClr>
                <a:srgbClr val="040404"/>
              </a:buClr>
            </a:pPr>
            <a:endParaRPr lang="en-US" dirty="0">
              <a:solidFill>
                <a:srgbClr val="040404"/>
              </a:solidFill>
            </a:endParaRPr>
          </a:p>
          <a:p>
            <a:endParaRPr lang="en-US" dirty="0"/>
          </a:p>
          <a:p>
            <a:endParaRPr lang="en-US" dirty="0"/>
          </a:p>
          <a:p>
            <a:endParaRPr lang="en-US" dirty="0"/>
          </a:p>
        </p:txBody>
      </p:sp>
    </p:spTree>
    <p:extLst>
      <p:ext uri="{BB962C8B-B14F-4D97-AF65-F5344CB8AC3E}">
        <p14:creationId xmlns:p14="http://schemas.microsoft.com/office/powerpoint/2010/main" val="12246514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17CCD-8EFD-0A48-BA9F-FB49AE9E9645}"/>
              </a:ext>
            </a:extLst>
          </p:cNvPr>
          <p:cNvSpPr>
            <a:spLocks noGrp="1"/>
          </p:cNvSpPr>
          <p:nvPr>
            <p:ph type="title"/>
          </p:nvPr>
        </p:nvSpPr>
        <p:spPr/>
        <p:txBody>
          <a:bodyPr/>
          <a:lstStyle/>
          <a:p>
            <a:r>
              <a:rPr lang="en-US" b="1" dirty="0"/>
              <a:t>What else </a:t>
            </a:r>
            <a:r>
              <a:rPr lang="en-US" b="1" u="sng" dirty="0"/>
              <a:t>could</a:t>
            </a:r>
            <a:r>
              <a:rPr lang="en-US" b="1" dirty="0"/>
              <a:t> be in my 10 year plan?</a:t>
            </a:r>
          </a:p>
        </p:txBody>
      </p:sp>
      <p:sp>
        <p:nvSpPr>
          <p:cNvPr id="3" name="Content Placeholder 2">
            <a:extLst>
              <a:ext uri="{FF2B5EF4-FFF2-40B4-BE49-F238E27FC236}">
                <a16:creationId xmlns:a16="http://schemas.microsoft.com/office/drawing/2014/main" id="{AE5A582B-73D1-5644-88E9-CD6A962E578A}"/>
              </a:ext>
            </a:extLst>
          </p:cNvPr>
          <p:cNvSpPr>
            <a:spLocks noGrp="1"/>
          </p:cNvSpPr>
          <p:nvPr>
            <p:ph idx="1"/>
          </p:nvPr>
        </p:nvSpPr>
        <p:spPr/>
        <p:txBody>
          <a:bodyPr>
            <a:normAutofit fontScale="92500" lnSpcReduction="10000"/>
          </a:bodyPr>
          <a:lstStyle/>
          <a:p>
            <a:pPr marL="0" indent="0" algn="just">
              <a:buNone/>
            </a:pPr>
            <a:r>
              <a:rPr lang="en-US" sz="3200" dirty="0">
                <a:solidFill>
                  <a:srgbClr val="040404"/>
                </a:solidFill>
              </a:rPr>
              <a:t>Discretionary inclusions – Regulation 77(6)</a:t>
            </a:r>
          </a:p>
          <a:p>
            <a:pPr marL="571500" indent="-533400" algn="just">
              <a:lnSpc>
                <a:spcPct val="90000"/>
              </a:lnSpc>
              <a:spcBef>
                <a:spcPts val="1800"/>
              </a:spcBef>
              <a:buClr>
                <a:srgbClr val="040404"/>
              </a:buClr>
              <a:buNone/>
            </a:pPr>
            <a:r>
              <a:rPr lang="en-US" sz="3300" dirty="0">
                <a:solidFill>
                  <a:srgbClr val="040404"/>
                </a:solidFill>
              </a:rPr>
              <a:t>(e) the date or dates on which it is estimated that maintenance, repair, renewal or replacement is likely to be required in the period of the plan;</a:t>
            </a:r>
          </a:p>
          <a:p>
            <a:pPr marL="571500" indent="-533400" algn="just">
              <a:lnSpc>
                <a:spcPct val="90000"/>
              </a:lnSpc>
              <a:spcBef>
                <a:spcPts val="1800"/>
              </a:spcBef>
              <a:buClr>
                <a:srgbClr val="040404"/>
              </a:buClr>
              <a:buNone/>
            </a:pPr>
            <a:r>
              <a:rPr lang="en-US" sz="3300" dirty="0">
                <a:solidFill>
                  <a:srgbClr val="040404"/>
                </a:solidFill>
              </a:rPr>
              <a:t>(f) details of the estimated cost of maintenance, repair, renewal or replacement;</a:t>
            </a:r>
          </a:p>
          <a:p>
            <a:pPr marL="571500" indent="-533400" algn="just">
              <a:lnSpc>
                <a:spcPct val="90000"/>
              </a:lnSpc>
              <a:spcBef>
                <a:spcPts val="1800"/>
              </a:spcBef>
              <a:buClr>
                <a:srgbClr val="040404"/>
              </a:buClr>
              <a:buNone/>
            </a:pPr>
            <a:r>
              <a:rPr lang="en-US" sz="3300" dirty="0">
                <a:solidFill>
                  <a:srgbClr val="040404"/>
                </a:solidFill>
              </a:rPr>
              <a:t>(g)	estimated life spans of the items once maintained, repaired, renewed or replaced.</a:t>
            </a:r>
          </a:p>
          <a:p>
            <a:pPr marL="447675" indent="-393700">
              <a:buClr>
                <a:srgbClr val="040404"/>
              </a:buClr>
              <a:buNone/>
            </a:pPr>
            <a:endParaRPr lang="en-US" i="1" dirty="0">
              <a:solidFill>
                <a:srgbClr val="040404"/>
              </a:solidFill>
            </a:endParaRPr>
          </a:p>
          <a:p>
            <a:pPr marL="360363" indent="-350838">
              <a:buClr>
                <a:srgbClr val="040404"/>
              </a:buClr>
            </a:pPr>
            <a:endParaRPr lang="en-US" dirty="0">
              <a:solidFill>
                <a:srgbClr val="040404"/>
              </a:solidFill>
            </a:endParaRPr>
          </a:p>
          <a:p>
            <a:pPr marL="360363" indent="-350838">
              <a:buClr>
                <a:srgbClr val="040404"/>
              </a:buClr>
            </a:pPr>
            <a:endParaRPr lang="en-US" dirty="0">
              <a:solidFill>
                <a:srgbClr val="040404"/>
              </a:solidFill>
            </a:endParaRPr>
          </a:p>
          <a:p>
            <a:pPr marL="360363" indent="-350838">
              <a:buClr>
                <a:srgbClr val="040404"/>
              </a:buClr>
            </a:pPr>
            <a:endParaRPr lang="en-US" dirty="0">
              <a:solidFill>
                <a:srgbClr val="040404"/>
              </a:solidFill>
            </a:endParaRPr>
          </a:p>
          <a:p>
            <a:endParaRPr lang="en-US" dirty="0"/>
          </a:p>
          <a:p>
            <a:endParaRPr lang="en-US" dirty="0"/>
          </a:p>
          <a:p>
            <a:endParaRPr lang="en-US" dirty="0"/>
          </a:p>
        </p:txBody>
      </p:sp>
    </p:spTree>
    <p:extLst>
      <p:ext uri="{BB962C8B-B14F-4D97-AF65-F5344CB8AC3E}">
        <p14:creationId xmlns:p14="http://schemas.microsoft.com/office/powerpoint/2010/main" val="4008225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AB754-FF7D-8C41-9E2F-0D31ABF7E758}"/>
              </a:ext>
            </a:extLst>
          </p:cNvPr>
          <p:cNvSpPr>
            <a:spLocks noGrp="1"/>
          </p:cNvSpPr>
          <p:nvPr>
            <p:ph type="title"/>
          </p:nvPr>
        </p:nvSpPr>
        <p:spPr/>
        <p:txBody>
          <a:bodyPr/>
          <a:lstStyle/>
          <a:p>
            <a:r>
              <a:rPr lang="en-US" b="1" dirty="0"/>
              <a:t>10 year plan deadline</a:t>
            </a:r>
            <a:endParaRPr lang="en-US" dirty="0"/>
          </a:p>
        </p:txBody>
      </p:sp>
      <p:sp>
        <p:nvSpPr>
          <p:cNvPr id="3" name="Content Placeholder 2">
            <a:extLst>
              <a:ext uri="{FF2B5EF4-FFF2-40B4-BE49-F238E27FC236}">
                <a16:creationId xmlns:a16="http://schemas.microsoft.com/office/drawing/2014/main" id="{A0276059-3C31-514F-8EA2-51BE235EE81D}"/>
              </a:ext>
            </a:extLst>
          </p:cNvPr>
          <p:cNvSpPr>
            <a:spLocks noGrp="1"/>
          </p:cNvSpPr>
          <p:nvPr>
            <p:ph idx="1"/>
          </p:nvPr>
        </p:nvSpPr>
        <p:spPr/>
        <p:txBody>
          <a:bodyPr>
            <a:normAutofit/>
          </a:bodyPr>
          <a:lstStyle/>
          <a:p>
            <a:pPr marL="0" indent="0" algn="just">
              <a:spcBef>
                <a:spcPts val="1872"/>
              </a:spcBef>
              <a:buNone/>
            </a:pPr>
            <a:r>
              <a:rPr lang="en-US" sz="2800" dirty="0">
                <a:solidFill>
                  <a:srgbClr val="040404"/>
                </a:solidFill>
              </a:rPr>
              <a:t>The discretionary nature of much of Regulation 77 means that using it (alone) as the basis of your scope of work may not result in a predictable outcome.</a:t>
            </a:r>
          </a:p>
          <a:p>
            <a:pPr marL="444500" indent="-355600" algn="just">
              <a:spcBef>
                <a:spcPts val="1872"/>
              </a:spcBef>
              <a:buClr>
                <a:srgbClr val="040404"/>
              </a:buClr>
            </a:pPr>
            <a:r>
              <a:rPr lang="en-US" sz="2800" dirty="0">
                <a:solidFill>
                  <a:srgbClr val="040404"/>
                </a:solidFill>
              </a:rPr>
              <a:t>We recommend requesting a sample report and providing this to the strata company with the quote</a:t>
            </a:r>
          </a:p>
          <a:p>
            <a:pPr marL="444500" indent="-355600" algn="just">
              <a:spcBef>
                <a:spcPts val="1872"/>
              </a:spcBef>
              <a:buClr>
                <a:srgbClr val="040404"/>
              </a:buClr>
            </a:pPr>
            <a:r>
              <a:rPr lang="en-US" sz="2800" dirty="0">
                <a:solidFill>
                  <a:srgbClr val="040404"/>
                </a:solidFill>
              </a:rPr>
              <a:t>If the client has a specific request in relation to one of the discretionary inclusions, ensure that the consultant is advised</a:t>
            </a:r>
          </a:p>
          <a:p>
            <a:pPr marL="444500" indent="-355600" algn="just">
              <a:buClr>
                <a:srgbClr val="040404"/>
              </a:buClr>
            </a:pPr>
            <a:endParaRPr lang="en-US" sz="2800" dirty="0">
              <a:solidFill>
                <a:srgbClr val="040404"/>
              </a:solidFill>
            </a:endParaRPr>
          </a:p>
        </p:txBody>
      </p:sp>
    </p:spTree>
    <p:extLst>
      <p:ext uri="{BB962C8B-B14F-4D97-AF65-F5344CB8AC3E}">
        <p14:creationId xmlns:p14="http://schemas.microsoft.com/office/powerpoint/2010/main" val="15506057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AB754-FF7D-8C41-9E2F-0D31ABF7E758}"/>
              </a:ext>
            </a:extLst>
          </p:cNvPr>
          <p:cNvSpPr>
            <a:spLocks noGrp="1"/>
          </p:cNvSpPr>
          <p:nvPr>
            <p:ph type="title"/>
          </p:nvPr>
        </p:nvSpPr>
        <p:spPr/>
        <p:txBody>
          <a:bodyPr/>
          <a:lstStyle/>
          <a:p>
            <a:r>
              <a:rPr lang="en-US" b="1" dirty="0"/>
              <a:t>How to ordering a 10 year plan</a:t>
            </a:r>
            <a:endParaRPr lang="en-US" dirty="0"/>
          </a:p>
        </p:txBody>
      </p:sp>
      <p:sp>
        <p:nvSpPr>
          <p:cNvPr id="3" name="Content Placeholder 2">
            <a:extLst>
              <a:ext uri="{FF2B5EF4-FFF2-40B4-BE49-F238E27FC236}">
                <a16:creationId xmlns:a16="http://schemas.microsoft.com/office/drawing/2014/main" id="{A0276059-3C31-514F-8EA2-51BE235EE81D}"/>
              </a:ext>
            </a:extLst>
          </p:cNvPr>
          <p:cNvSpPr>
            <a:spLocks noGrp="1"/>
          </p:cNvSpPr>
          <p:nvPr>
            <p:ph idx="1"/>
          </p:nvPr>
        </p:nvSpPr>
        <p:spPr/>
        <p:txBody>
          <a:bodyPr>
            <a:normAutofit/>
          </a:bodyPr>
          <a:lstStyle/>
          <a:p>
            <a:pPr marL="0" indent="0" algn="just">
              <a:spcBef>
                <a:spcPts val="1872"/>
              </a:spcBef>
              <a:buNone/>
            </a:pPr>
            <a:r>
              <a:rPr lang="en-US" sz="3300" dirty="0">
                <a:solidFill>
                  <a:srgbClr val="040404"/>
                </a:solidFill>
              </a:rPr>
              <a:t>The first 10 year plan must be submitted for approval at the first AGM after which occurs more than 12 months after 1 May 2020</a:t>
            </a:r>
          </a:p>
          <a:p>
            <a:pPr marL="0" indent="0" algn="just">
              <a:spcBef>
                <a:spcPts val="1872"/>
              </a:spcBef>
              <a:buNone/>
            </a:pPr>
            <a:r>
              <a:rPr lang="en-US" sz="3200" dirty="0">
                <a:solidFill>
                  <a:srgbClr val="040404"/>
                </a:solidFill>
              </a:rPr>
              <a:t> So at your next AGM held after 1 May 2021.</a:t>
            </a:r>
          </a:p>
          <a:p>
            <a:pPr marL="0" indent="0" algn="just">
              <a:spcBef>
                <a:spcPts val="1872"/>
              </a:spcBef>
              <a:buNone/>
            </a:pPr>
            <a:r>
              <a:rPr lang="en-US" sz="3200" dirty="0">
                <a:solidFill>
                  <a:srgbClr val="040404"/>
                </a:solidFill>
              </a:rPr>
              <a:t>If you have already approved a compliant 10 there is no need to do anything more.</a:t>
            </a:r>
          </a:p>
          <a:p>
            <a:pPr marL="444500" indent="-355600" algn="just">
              <a:buClr>
                <a:srgbClr val="040404"/>
              </a:buClr>
            </a:pPr>
            <a:endParaRPr lang="en-US" sz="2800" dirty="0">
              <a:solidFill>
                <a:srgbClr val="040404"/>
              </a:solidFill>
            </a:endParaRPr>
          </a:p>
        </p:txBody>
      </p:sp>
    </p:spTree>
    <p:extLst>
      <p:ext uri="{BB962C8B-B14F-4D97-AF65-F5344CB8AC3E}">
        <p14:creationId xmlns:p14="http://schemas.microsoft.com/office/powerpoint/2010/main" val="24583324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b="1" dirty="0">
                <a:solidFill>
                  <a:srgbClr val="0001C2"/>
                </a:solidFill>
              </a:rPr>
              <a:t>10 year </a:t>
            </a:r>
            <a:r>
              <a:rPr lang="en-AU" b="1" dirty="0"/>
              <a:t>Plan –Take Away Points</a:t>
            </a:r>
            <a:endParaRPr lang="en-AU" b="1" dirty="0">
              <a:solidFill>
                <a:srgbClr val="0001C2"/>
              </a:solidFill>
            </a:endParaRPr>
          </a:p>
        </p:txBody>
      </p:sp>
      <p:sp>
        <p:nvSpPr>
          <p:cNvPr id="3" name="Content Placeholder 2"/>
          <p:cNvSpPr>
            <a:spLocks noGrp="1"/>
          </p:cNvSpPr>
          <p:nvPr>
            <p:ph idx="1"/>
          </p:nvPr>
        </p:nvSpPr>
        <p:spPr>
          <a:xfrm>
            <a:off x="457200" y="1600200"/>
            <a:ext cx="8229600" cy="4277072"/>
          </a:xfrm>
        </p:spPr>
        <p:txBody>
          <a:bodyPr>
            <a:noAutofit/>
          </a:bodyPr>
          <a:lstStyle/>
          <a:p>
            <a:pPr marL="0" indent="0" algn="just">
              <a:lnSpc>
                <a:spcPct val="112000"/>
              </a:lnSpc>
              <a:spcAft>
                <a:spcPts val="600"/>
              </a:spcAft>
              <a:buNone/>
            </a:pPr>
            <a:r>
              <a:rPr lang="en-AU" sz="2800" dirty="0">
                <a:solidFill>
                  <a:schemeClr val="accent4">
                    <a:lumMod val="50000"/>
                  </a:schemeClr>
                </a:solidFill>
              </a:rPr>
              <a:t>Key points to remember:</a:t>
            </a:r>
          </a:p>
          <a:p>
            <a:pPr marL="514350" indent="-514350" algn="just">
              <a:lnSpc>
                <a:spcPct val="112000"/>
              </a:lnSpc>
              <a:spcAft>
                <a:spcPts val="1800"/>
              </a:spcAft>
              <a:buClr>
                <a:srgbClr val="040404"/>
              </a:buClr>
              <a:buFont typeface="+mj-lt"/>
              <a:buAutoNum type="arabicPeriod"/>
            </a:pPr>
            <a:r>
              <a:rPr lang="en-AU" sz="2800" dirty="0">
                <a:solidFill>
                  <a:schemeClr val="accent4">
                    <a:lumMod val="50000"/>
                  </a:schemeClr>
                </a:solidFill>
              </a:rPr>
              <a:t>It is a budget, cash-flow document intended to assist the strata company fund long-term maintenance expenses.</a:t>
            </a:r>
          </a:p>
          <a:p>
            <a:pPr marL="514350" indent="-514350" algn="just">
              <a:lnSpc>
                <a:spcPct val="112000"/>
              </a:lnSpc>
              <a:spcAft>
                <a:spcPts val="600"/>
              </a:spcAft>
              <a:buClr>
                <a:srgbClr val="040404"/>
              </a:buClr>
              <a:buFont typeface="+mj-lt"/>
              <a:buAutoNum type="arabicPeriod"/>
            </a:pPr>
            <a:r>
              <a:rPr lang="en-AU" sz="2800" dirty="0">
                <a:solidFill>
                  <a:schemeClr val="accent4">
                    <a:lumMod val="50000"/>
                  </a:schemeClr>
                </a:solidFill>
              </a:rPr>
              <a:t>It does not </a:t>
            </a:r>
            <a:r>
              <a:rPr lang="en-AU" sz="2800">
                <a:solidFill>
                  <a:schemeClr val="accent4">
                    <a:lumMod val="50000"/>
                  </a:schemeClr>
                </a:solidFill>
              </a:rPr>
              <a:t>change the scheme’s </a:t>
            </a:r>
            <a:r>
              <a:rPr lang="en-AU" sz="2800" dirty="0">
                <a:solidFill>
                  <a:schemeClr val="accent4">
                    <a:lumMod val="50000"/>
                  </a:schemeClr>
                </a:solidFill>
              </a:rPr>
              <a:t>maintenance responsibilities or replace the annual budget and expenditure approval process.</a:t>
            </a:r>
          </a:p>
        </p:txBody>
      </p:sp>
    </p:spTree>
    <p:extLst>
      <p:ext uri="{BB962C8B-B14F-4D97-AF65-F5344CB8AC3E}">
        <p14:creationId xmlns:p14="http://schemas.microsoft.com/office/powerpoint/2010/main" val="39440459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b="1" dirty="0"/>
              <a:t>10 year Plan –Take Away Points</a:t>
            </a:r>
            <a:endParaRPr lang="en-AU" b="1" dirty="0">
              <a:solidFill>
                <a:srgbClr val="0001C2"/>
              </a:solidFill>
            </a:endParaRPr>
          </a:p>
        </p:txBody>
      </p:sp>
      <p:sp>
        <p:nvSpPr>
          <p:cNvPr id="3" name="Content Placeholder 2"/>
          <p:cNvSpPr>
            <a:spLocks noGrp="1"/>
          </p:cNvSpPr>
          <p:nvPr>
            <p:ph idx="1"/>
          </p:nvPr>
        </p:nvSpPr>
        <p:spPr>
          <a:xfrm>
            <a:off x="457200" y="1600200"/>
            <a:ext cx="8229600" cy="4277072"/>
          </a:xfrm>
        </p:spPr>
        <p:txBody>
          <a:bodyPr>
            <a:noAutofit/>
          </a:bodyPr>
          <a:lstStyle/>
          <a:p>
            <a:pPr marL="514350" indent="-514350" algn="just">
              <a:lnSpc>
                <a:spcPct val="112000"/>
              </a:lnSpc>
              <a:spcAft>
                <a:spcPts val="600"/>
              </a:spcAft>
              <a:buClr>
                <a:srgbClr val="040404"/>
              </a:buClr>
              <a:buFont typeface="+mj-lt"/>
              <a:buAutoNum type="arabicPeriod" startAt="3"/>
            </a:pPr>
            <a:r>
              <a:rPr lang="en-AU" sz="2800" dirty="0">
                <a:solidFill>
                  <a:schemeClr val="accent4">
                    <a:lumMod val="50000"/>
                  </a:schemeClr>
                </a:solidFill>
              </a:rPr>
              <a:t>It should include a costed list of the work/expenses:</a:t>
            </a:r>
          </a:p>
          <a:p>
            <a:pPr marL="1081088" lvl="1" indent="-457200" algn="just">
              <a:lnSpc>
                <a:spcPct val="112000"/>
              </a:lnSpc>
              <a:spcAft>
                <a:spcPts val="600"/>
              </a:spcAft>
              <a:buClr>
                <a:srgbClr val="040404"/>
              </a:buClr>
            </a:pPr>
            <a:r>
              <a:rPr lang="en-AU" sz="2600" dirty="0">
                <a:solidFill>
                  <a:schemeClr val="accent4">
                    <a:lumMod val="50000"/>
                  </a:schemeClr>
                </a:solidFill>
              </a:rPr>
              <a:t>for which the strata company is responsible</a:t>
            </a:r>
          </a:p>
          <a:p>
            <a:pPr marL="1081088" lvl="1" indent="-457200" algn="just">
              <a:lnSpc>
                <a:spcPct val="112000"/>
              </a:lnSpc>
              <a:spcAft>
                <a:spcPts val="600"/>
              </a:spcAft>
              <a:buClr>
                <a:srgbClr val="040404"/>
              </a:buClr>
            </a:pPr>
            <a:r>
              <a:rPr lang="en-AU" sz="2600" dirty="0">
                <a:solidFill>
                  <a:schemeClr val="accent4">
                    <a:lumMod val="50000"/>
                  </a:schemeClr>
                </a:solidFill>
              </a:rPr>
              <a:t>of a type which will be paid from the reserve fund</a:t>
            </a:r>
          </a:p>
          <a:p>
            <a:pPr marL="1081088" lvl="1" indent="-457200" algn="just">
              <a:lnSpc>
                <a:spcPct val="112000"/>
              </a:lnSpc>
              <a:spcAft>
                <a:spcPts val="600"/>
              </a:spcAft>
              <a:buClr>
                <a:srgbClr val="040404"/>
              </a:buClr>
            </a:pPr>
            <a:r>
              <a:rPr lang="en-AU" sz="2600" dirty="0">
                <a:solidFill>
                  <a:schemeClr val="accent4">
                    <a:lumMod val="50000"/>
                  </a:schemeClr>
                </a:solidFill>
              </a:rPr>
              <a:t>that are likely to occur during the plan period</a:t>
            </a:r>
          </a:p>
          <a:p>
            <a:pPr marL="514350" indent="-514350" algn="just">
              <a:lnSpc>
                <a:spcPct val="112000"/>
              </a:lnSpc>
              <a:spcBef>
                <a:spcPts val="1872"/>
              </a:spcBef>
              <a:spcAft>
                <a:spcPts val="600"/>
              </a:spcAft>
              <a:buClr>
                <a:srgbClr val="040404"/>
              </a:buClr>
              <a:buFont typeface="+mj-lt"/>
              <a:buAutoNum type="arabicPeriod" startAt="3"/>
            </a:pPr>
            <a:r>
              <a:rPr lang="en-AU" sz="2800" dirty="0">
                <a:solidFill>
                  <a:schemeClr val="accent4">
                    <a:lumMod val="50000"/>
                  </a:schemeClr>
                </a:solidFill>
              </a:rPr>
              <a:t>It only needs to contain the mandatory items listed in section 102(A)(a) of the Act and section 77(1) of the Regulations. Anything else is an optional extra.</a:t>
            </a:r>
          </a:p>
        </p:txBody>
      </p:sp>
    </p:spTree>
    <p:extLst>
      <p:ext uri="{BB962C8B-B14F-4D97-AF65-F5344CB8AC3E}">
        <p14:creationId xmlns:p14="http://schemas.microsoft.com/office/powerpoint/2010/main" val="6017152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Overview of the Strata Budget System</a:t>
            </a:r>
          </a:p>
        </p:txBody>
      </p:sp>
      <p:sp>
        <p:nvSpPr>
          <p:cNvPr id="3" name="Content Placeholder 2"/>
          <p:cNvSpPr>
            <a:spLocks noGrp="1"/>
          </p:cNvSpPr>
          <p:nvPr>
            <p:ph idx="1"/>
          </p:nvPr>
        </p:nvSpPr>
        <p:spPr/>
        <p:txBody>
          <a:bodyPr numCol="2">
            <a:normAutofit fontScale="92500"/>
          </a:bodyPr>
          <a:lstStyle/>
          <a:p>
            <a:pPr marL="9525" lvl="1" indent="0">
              <a:lnSpc>
                <a:spcPct val="150000"/>
              </a:lnSpc>
              <a:spcBef>
                <a:spcPts val="0"/>
              </a:spcBef>
              <a:buClr>
                <a:srgbClr val="040404"/>
              </a:buClr>
              <a:buNone/>
              <a:tabLst>
                <a:tab pos="3819525" algn="l"/>
              </a:tabLst>
            </a:pPr>
            <a:r>
              <a:rPr lang="en-AU" sz="3600" b="1" dirty="0">
                <a:solidFill>
                  <a:schemeClr val="accent3">
                    <a:lumMod val="50000"/>
                  </a:schemeClr>
                </a:solidFill>
              </a:rPr>
              <a:t>Administrative Fund  </a:t>
            </a:r>
            <a:r>
              <a:rPr lang="en-AU" sz="3600" b="1" dirty="0">
                <a:solidFill>
                  <a:srgbClr val="040404"/>
                </a:solidFill>
              </a:rPr>
              <a:t>+   </a:t>
            </a:r>
          </a:p>
          <a:p>
            <a:pPr marL="404813" lvl="1" indent="-176213">
              <a:lnSpc>
                <a:spcPct val="150000"/>
              </a:lnSpc>
              <a:spcBef>
                <a:spcPts val="550"/>
              </a:spcBef>
              <a:buClr>
                <a:srgbClr val="040404"/>
              </a:buClr>
            </a:pPr>
            <a:r>
              <a:rPr lang="en-AU" sz="3600" dirty="0">
                <a:solidFill>
                  <a:srgbClr val="040404"/>
                </a:solidFill>
              </a:rPr>
              <a:t>Account</a:t>
            </a:r>
          </a:p>
          <a:p>
            <a:pPr marL="404813" lvl="1" indent="-176213">
              <a:lnSpc>
                <a:spcPct val="150000"/>
              </a:lnSpc>
              <a:spcBef>
                <a:spcPts val="550"/>
              </a:spcBef>
              <a:buClr>
                <a:srgbClr val="040404"/>
              </a:buClr>
            </a:pPr>
            <a:r>
              <a:rPr lang="en-AU" sz="3600" dirty="0">
                <a:solidFill>
                  <a:srgbClr val="040404"/>
                </a:solidFill>
              </a:rPr>
              <a:t>Annual budget</a:t>
            </a:r>
          </a:p>
          <a:p>
            <a:pPr marL="404813" lvl="1" indent="-176213">
              <a:lnSpc>
                <a:spcPct val="150000"/>
              </a:lnSpc>
              <a:spcBef>
                <a:spcPts val="550"/>
              </a:spcBef>
              <a:buClr>
                <a:srgbClr val="040404"/>
              </a:buClr>
            </a:pPr>
            <a:r>
              <a:rPr lang="en-AU" sz="3600" dirty="0">
                <a:solidFill>
                  <a:srgbClr val="040404"/>
                </a:solidFill>
              </a:rPr>
              <a:t>Levies</a:t>
            </a:r>
          </a:p>
          <a:p>
            <a:pPr marL="0" indent="0">
              <a:lnSpc>
                <a:spcPct val="150000"/>
              </a:lnSpc>
              <a:buClr>
                <a:srgbClr val="040404"/>
              </a:buClr>
              <a:buNone/>
            </a:pPr>
            <a:r>
              <a:rPr lang="en-AU" sz="3600" dirty="0">
                <a:solidFill>
                  <a:srgbClr val="040404"/>
                </a:solidFill>
              </a:rPr>
              <a:t> </a:t>
            </a:r>
          </a:p>
          <a:p>
            <a:pPr marL="360363" indent="0">
              <a:lnSpc>
                <a:spcPct val="150000"/>
              </a:lnSpc>
              <a:spcBef>
                <a:spcPts val="0"/>
              </a:spcBef>
              <a:buClr>
                <a:srgbClr val="040404"/>
              </a:buClr>
              <a:buNone/>
            </a:pPr>
            <a:r>
              <a:rPr lang="en-AU" sz="3600" b="1" dirty="0">
                <a:solidFill>
                  <a:srgbClr val="009051"/>
                </a:solidFill>
              </a:rPr>
              <a:t>Reserve Fund</a:t>
            </a:r>
            <a:r>
              <a:rPr lang="en-AU" sz="3600" b="1" dirty="0">
                <a:solidFill>
                  <a:schemeClr val="tx1">
                    <a:lumMod val="50000"/>
                  </a:schemeClr>
                </a:solidFill>
              </a:rPr>
              <a:t>*</a:t>
            </a:r>
          </a:p>
          <a:p>
            <a:pPr marL="711200" lvl="1" indent="-176213">
              <a:lnSpc>
                <a:spcPct val="150000"/>
              </a:lnSpc>
              <a:spcBef>
                <a:spcPts val="550"/>
              </a:spcBef>
              <a:buClr>
                <a:srgbClr val="040404"/>
              </a:buClr>
            </a:pPr>
            <a:r>
              <a:rPr lang="en-AU" sz="3200" dirty="0">
                <a:solidFill>
                  <a:srgbClr val="009051"/>
                </a:solidFill>
              </a:rPr>
              <a:t>Account</a:t>
            </a:r>
          </a:p>
          <a:p>
            <a:pPr marL="711200" lvl="1" indent="-176213">
              <a:lnSpc>
                <a:spcPct val="150000"/>
              </a:lnSpc>
              <a:spcBef>
                <a:spcPts val="550"/>
              </a:spcBef>
              <a:buClr>
                <a:srgbClr val="040404"/>
              </a:buClr>
            </a:pPr>
            <a:r>
              <a:rPr lang="en-AU" sz="3200" dirty="0">
                <a:solidFill>
                  <a:srgbClr val="009051"/>
                </a:solidFill>
              </a:rPr>
              <a:t>Annual budget</a:t>
            </a:r>
          </a:p>
          <a:p>
            <a:pPr marL="711200" lvl="1" indent="-176213">
              <a:lnSpc>
                <a:spcPct val="150000"/>
              </a:lnSpc>
              <a:spcBef>
                <a:spcPts val="550"/>
              </a:spcBef>
              <a:buClr>
                <a:srgbClr val="040404"/>
              </a:buClr>
            </a:pPr>
            <a:r>
              <a:rPr lang="en-AU" sz="3200" dirty="0">
                <a:solidFill>
                  <a:srgbClr val="009051"/>
                </a:solidFill>
              </a:rPr>
              <a:t>Levies</a:t>
            </a:r>
          </a:p>
          <a:p>
            <a:pPr marL="711200" lvl="1" indent="-176213">
              <a:lnSpc>
                <a:spcPct val="150000"/>
              </a:lnSpc>
              <a:spcBef>
                <a:spcPts val="550"/>
              </a:spcBef>
              <a:buClr>
                <a:srgbClr val="040404"/>
              </a:buClr>
            </a:pPr>
            <a:r>
              <a:rPr lang="en-AU" sz="3200" b="1" dirty="0">
                <a:solidFill>
                  <a:srgbClr val="009051"/>
                </a:solidFill>
              </a:rPr>
              <a:t>10 year plan (new)</a:t>
            </a:r>
          </a:p>
        </p:txBody>
      </p:sp>
      <p:sp>
        <p:nvSpPr>
          <p:cNvPr id="6" name="TextBox 5">
            <a:extLst>
              <a:ext uri="{FF2B5EF4-FFF2-40B4-BE49-F238E27FC236}">
                <a16:creationId xmlns:a16="http://schemas.microsoft.com/office/drawing/2014/main" id="{760862B2-2971-F842-8D63-C6E5E18F84D8}"/>
              </a:ext>
            </a:extLst>
          </p:cNvPr>
          <p:cNvSpPr txBox="1"/>
          <p:nvPr/>
        </p:nvSpPr>
        <p:spPr>
          <a:xfrm>
            <a:off x="827584" y="5462826"/>
            <a:ext cx="7859216" cy="861774"/>
          </a:xfrm>
          <a:prstGeom prst="rect">
            <a:avLst/>
          </a:prstGeom>
          <a:noFill/>
        </p:spPr>
        <p:txBody>
          <a:bodyPr wrap="square" rtlCol="0">
            <a:spAutoFit/>
          </a:bodyPr>
          <a:lstStyle/>
          <a:p>
            <a:r>
              <a:rPr lang="en-US" sz="3200" dirty="0"/>
              <a:t>* </a:t>
            </a:r>
            <a:r>
              <a:rPr lang="en-AU" sz="2400" dirty="0">
                <a:solidFill>
                  <a:srgbClr val="009051"/>
                </a:solidFill>
              </a:rPr>
              <a:t>Now mandatory for designated strata companies</a:t>
            </a:r>
          </a:p>
          <a:p>
            <a:endParaRPr lang="en-US" dirty="0"/>
          </a:p>
        </p:txBody>
      </p:sp>
    </p:spTree>
    <p:extLst>
      <p:ext uri="{BB962C8B-B14F-4D97-AF65-F5344CB8AC3E}">
        <p14:creationId xmlns:p14="http://schemas.microsoft.com/office/powerpoint/2010/main" val="3148671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Overview of the Strata Budget System</a:t>
            </a:r>
          </a:p>
        </p:txBody>
      </p:sp>
      <p:sp>
        <p:nvSpPr>
          <p:cNvPr id="3" name="Content Placeholder 2"/>
          <p:cNvSpPr>
            <a:spLocks noGrp="1"/>
          </p:cNvSpPr>
          <p:nvPr>
            <p:ph idx="1"/>
          </p:nvPr>
        </p:nvSpPr>
        <p:spPr/>
        <p:txBody>
          <a:bodyPr>
            <a:normAutofit fontScale="85000" lnSpcReduction="10000"/>
          </a:bodyPr>
          <a:lstStyle/>
          <a:p>
            <a:pPr marL="0" indent="0" algn="just">
              <a:lnSpc>
                <a:spcPct val="150000"/>
              </a:lnSpc>
              <a:buClr>
                <a:srgbClr val="040404"/>
              </a:buClr>
              <a:buNone/>
            </a:pPr>
            <a:r>
              <a:rPr lang="en-AU" sz="3400" b="1" dirty="0">
                <a:solidFill>
                  <a:srgbClr val="040404"/>
                </a:solidFill>
              </a:rPr>
              <a:t>Designated strata company </a:t>
            </a:r>
            <a:r>
              <a:rPr lang="en-AU" sz="3400" dirty="0">
                <a:solidFill>
                  <a:srgbClr val="040404"/>
                </a:solidFill>
              </a:rPr>
              <a:t>– Section 100(7)</a:t>
            </a:r>
          </a:p>
          <a:p>
            <a:pPr marL="623888" indent="-614363" algn="just">
              <a:lnSpc>
                <a:spcPct val="150000"/>
              </a:lnSpc>
              <a:buClr>
                <a:srgbClr val="040404"/>
              </a:buClr>
              <a:buNone/>
            </a:pPr>
            <a:r>
              <a:rPr lang="en-AU" sz="3000" dirty="0">
                <a:solidFill>
                  <a:srgbClr val="040404"/>
                </a:solidFill>
              </a:rPr>
              <a:t>“(a) a strata company for a scheme with 10 or more lots; or</a:t>
            </a:r>
          </a:p>
          <a:p>
            <a:pPr marL="635000" indent="-635000" algn="just">
              <a:spcBef>
                <a:spcPts val="1824"/>
              </a:spcBef>
              <a:buClr>
                <a:srgbClr val="040404"/>
              </a:buClr>
              <a:buNone/>
            </a:pPr>
            <a:r>
              <a:rPr lang="en-AU" sz="3000" dirty="0">
                <a:solidFill>
                  <a:srgbClr val="040404"/>
                </a:solidFill>
              </a:rPr>
              <a:t>  (b)	a strata company included in this definition by the regulations.”</a:t>
            </a:r>
          </a:p>
          <a:p>
            <a:pPr marL="623888" indent="-614363" algn="just">
              <a:lnSpc>
                <a:spcPct val="150000"/>
              </a:lnSpc>
              <a:buClr>
                <a:srgbClr val="040404"/>
              </a:buClr>
              <a:buNone/>
            </a:pPr>
            <a:r>
              <a:rPr lang="en-AU" sz="3000" dirty="0">
                <a:solidFill>
                  <a:srgbClr val="040404"/>
                </a:solidFill>
              </a:rPr>
              <a:t>        Regulation 79 – building replacement cost greater than $5,000,000 (for strata-survey schemes this is limited to just the building replacement cost of the common property)</a:t>
            </a:r>
          </a:p>
        </p:txBody>
      </p:sp>
    </p:spTree>
    <p:extLst>
      <p:ext uri="{BB962C8B-B14F-4D97-AF65-F5344CB8AC3E}">
        <p14:creationId xmlns:p14="http://schemas.microsoft.com/office/powerpoint/2010/main" val="2317719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Operation of the Reserve Fund</a:t>
            </a:r>
          </a:p>
        </p:txBody>
      </p:sp>
      <p:sp>
        <p:nvSpPr>
          <p:cNvPr id="3" name="Content Placeholder 2"/>
          <p:cNvSpPr>
            <a:spLocks noGrp="1"/>
          </p:cNvSpPr>
          <p:nvPr>
            <p:ph idx="1"/>
          </p:nvPr>
        </p:nvSpPr>
        <p:spPr/>
        <p:txBody>
          <a:bodyPr>
            <a:normAutofit/>
          </a:bodyPr>
          <a:lstStyle/>
          <a:p>
            <a:pPr marL="0" indent="0">
              <a:lnSpc>
                <a:spcPct val="150000"/>
              </a:lnSpc>
              <a:buClr>
                <a:srgbClr val="040404"/>
              </a:buClr>
              <a:buNone/>
            </a:pPr>
            <a:r>
              <a:rPr lang="en-AU" sz="3400" b="1" dirty="0">
                <a:solidFill>
                  <a:srgbClr val="040404"/>
                </a:solidFill>
              </a:rPr>
              <a:t>Reserve fund </a:t>
            </a:r>
            <a:r>
              <a:rPr lang="en-AU" sz="3400" dirty="0">
                <a:solidFill>
                  <a:srgbClr val="040404"/>
                </a:solidFill>
              </a:rPr>
              <a:t>– Section 100(2)(a) </a:t>
            </a:r>
          </a:p>
          <a:p>
            <a:pPr marL="355600" indent="0" algn="just">
              <a:lnSpc>
                <a:spcPct val="140000"/>
              </a:lnSpc>
              <a:buClr>
                <a:srgbClr val="040404"/>
              </a:buClr>
              <a:buNone/>
            </a:pPr>
            <a:r>
              <a:rPr lang="en-AU" sz="3400" dirty="0">
                <a:solidFill>
                  <a:srgbClr val="040404"/>
                </a:solidFill>
              </a:rPr>
              <a:t>“</a:t>
            </a:r>
            <a:r>
              <a:rPr lang="en-AU" sz="3400" dirty="0">
                <a:solidFill>
                  <a:srgbClr val="C00000"/>
                </a:solidFill>
              </a:rPr>
              <a:t>for the purpose of </a:t>
            </a:r>
            <a:r>
              <a:rPr lang="en-AU" sz="3400" b="1" dirty="0">
                <a:solidFill>
                  <a:srgbClr val="C00000"/>
                </a:solidFill>
              </a:rPr>
              <a:t>accumulating funds to meet contingent expenses</a:t>
            </a:r>
            <a:r>
              <a:rPr lang="en-AU" sz="3400" dirty="0">
                <a:solidFill>
                  <a:srgbClr val="040404"/>
                </a:solidFill>
              </a:rPr>
              <a:t>, other than those of a routine nature, </a:t>
            </a:r>
            <a:r>
              <a:rPr lang="en-AU" sz="3400" dirty="0">
                <a:solidFill>
                  <a:srgbClr val="C00000"/>
                </a:solidFill>
              </a:rPr>
              <a:t>and other major expenses of the strata company </a:t>
            </a:r>
            <a:r>
              <a:rPr lang="en-AU" sz="3400" b="1" dirty="0">
                <a:solidFill>
                  <a:srgbClr val="C00000"/>
                </a:solidFill>
              </a:rPr>
              <a:t>likely to arise in the future</a:t>
            </a:r>
            <a:r>
              <a:rPr lang="en-AU" sz="3400" dirty="0">
                <a:solidFill>
                  <a:srgbClr val="040404"/>
                </a:solidFill>
              </a:rPr>
              <a:t>;”</a:t>
            </a:r>
          </a:p>
        </p:txBody>
      </p:sp>
    </p:spTree>
    <p:extLst>
      <p:ext uri="{BB962C8B-B14F-4D97-AF65-F5344CB8AC3E}">
        <p14:creationId xmlns:p14="http://schemas.microsoft.com/office/powerpoint/2010/main" val="2021180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AU" b="1" dirty="0"/>
              <a:t>Operation of the Reserve Fund</a:t>
            </a:r>
          </a:p>
        </p:txBody>
      </p:sp>
      <p:sp>
        <p:nvSpPr>
          <p:cNvPr id="3" name="Content Placeholder 2"/>
          <p:cNvSpPr>
            <a:spLocks noGrp="1"/>
          </p:cNvSpPr>
          <p:nvPr>
            <p:ph idx="1"/>
          </p:nvPr>
        </p:nvSpPr>
        <p:spPr/>
        <p:txBody>
          <a:bodyPr>
            <a:normAutofit fontScale="77500" lnSpcReduction="20000"/>
          </a:bodyPr>
          <a:lstStyle/>
          <a:p>
            <a:pPr marL="492125" indent="-215900" algn="just">
              <a:lnSpc>
                <a:spcPct val="132000"/>
              </a:lnSpc>
              <a:spcBef>
                <a:spcPts val="0"/>
              </a:spcBef>
              <a:spcAft>
                <a:spcPts val="1200"/>
              </a:spcAft>
              <a:buClr>
                <a:srgbClr val="040404"/>
              </a:buClr>
            </a:pPr>
            <a:r>
              <a:rPr lang="en-GB" sz="3200" dirty="0">
                <a:solidFill>
                  <a:schemeClr val="tx1">
                    <a:lumMod val="50000"/>
                  </a:schemeClr>
                </a:solidFill>
              </a:rPr>
              <a:t>There must be agreement about which expenses are paid from the Administrative Fund and which are paid from the Reserve Fund.</a:t>
            </a:r>
          </a:p>
          <a:p>
            <a:pPr marL="492125" indent="-215900" algn="just">
              <a:lnSpc>
                <a:spcPct val="132000"/>
              </a:lnSpc>
              <a:spcBef>
                <a:spcPts val="0"/>
              </a:spcBef>
              <a:spcAft>
                <a:spcPts val="1200"/>
              </a:spcAft>
              <a:buClr>
                <a:srgbClr val="040404"/>
              </a:buClr>
            </a:pPr>
            <a:r>
              <a:rPr lang="en-GB" sz="3200" dirty="0">
                <a:solidFill>
                  <a:schemeClr val="tx1">
                    <a:lumMod val="50000"/>
                  </a:schemeClr>
                </a:solidFill>
              </a:rPr>
              <a:t>Your 10 year plan must be consistent with your categorisation of Administrative and Reserve Fund expenses.</a:t>
            </a:r>
          </a:p>
          <a:p>
            <a:pPr marL="492125" indent="-215900" algn="just">
              <a:lnSpc>
                <a:spcPct val="132000"/>
              </a:lnSpc>
              <a:spcBef>
                <a:spcPts val="0"/>
              </a:spcBef>
              <a:spcAft>
                <a:spcPts val="1200"/>
              </a:spcAft>
              <a:buClr>
                <a:srgbClr val="040404"/>
              </a:buClr>
            </a:pPr>
            <a:r>
              <a:rPr lang="en-GB" sz="3200" dirty="0">
                <a:solidFill>
                  <a:schemeClr val="tx1">
                    <a:lumMod val="50000"/>
                  </a:schemeClr>
                </a:solidFill>
              </a:rPr>
              <a:t>The ‘reasonably foreseeable’ principle may apply.</a:t>
            </a:r>
          </a:p>
          <a:p>
            <a:pPr marL="492125" indent="-215900" algn="just">
              <a:lnSpc>
                <a:spcPct val="132000"/>
              </a:lnSpc>
              <a:spcBef>
                <a:spcPts val="0"/>
              </a:spcBef>
              <a:spcAft>
                <a:spcPts val="1200"/>
              </a:spcAft>
              <a:buClr>
                <a:srgbClr val="040404"/>
              </a:buClr>
            </a:pPr>
            <a:r>
              <a:rPr lang="en-GB" sz="3200" dirty="0">
                <a:solidFill>
                  <a:schemeClr val="tx1">
                    <a:lumMod val="50000"/>
                  </a:schemeClr>
                </a:solidFill>
              </a:rPr>
              <a:t>Consider if/when it is appropriate to include discretionary projects which are yet to be approved by the lot owners.</a:t>
            </a:r>
            <a:endParaRPr lang="en-GB" sz="3000" dirty="0">
              <a:solidFill>
                <a:schemeClr val="tx1">
                  <a:lumMod val="50000"/>
                </a:schemeClr>
              </a:solidFill>
            </a:endParaRPr>
          </a:p>
          <a:p>
            <a:pPr marL="0" indent="0" algn="just">
              <a:spcAft>
                <a:spcPts val="2400"/>
              </a:spcAft>
              <a:buNone/>
            </a:pPr>
            <a:endParaRPr lang="en-GB" sz="3000" dirty="0">
              <a:solidFill>
                <a:schemeClr val="tx1">
                  <a:lumMod val="50000"/>
                </a:schemeClr>
              </a:solidFill>
            </a:endParaRPr>
          </a:p>
          <a:p>
            <a:pPr marL="0" indent="0">
              <a:buNone/>
            </a:pPr>
            <a:endParaRPr lang="en-AU" dirty="0"/>
          </a:p>
        </p:txBody>
      </p:sp>
    </p:spTree>
    <p:extLst>
      <p:ext uri="{BB962C8B-B14F-4D97-AF65-F5344CB8AC3E}">
        <p14:creationId xmlns:p14="http://schemas.microsoft.com/office/powerpoint/2010/main" val="2041476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AB754-FF7D-8C41-9E2F-0D31ABF7E758}"/>
              </a:ext>
            </a:extLst>
          </p:cNvPr>
          <p:cNvSpPr>
            <a:spLocks noGrp="1"/>
          </p:cNvSpPr>
          <p:nvPr>
            <p:ph type="title"/>
          </p:nvPr>
        </p:nvSpPr>
        <p:spPr/>
        <p:txBody>
          <a:bodyPr/>
          <a:lstStyle/>
          <a:p>
            <a:r>
              <a:rPr lang="en-AU" b="1" dirty="0"/>
              <a:t>Operation of the Reserve Fund</a:t>
            </a:r>
            <a:endParaRPr lang="en-US" dirty="0"/>
          </a:p>
        </p:txBody>
      </p:sp>
      <p:sp>
        <p:nvSpPr>
          <p:cNvPr id="3" name="Content Placeholder 2">
            <a:extLst>
              <a:ext uri="{FF2B5EF4-FFF2-40B4-BE49-F238E27FC236}">
                <a16:creationId xmlns:a16="http://schemas.microsoft.com/office/drawing/2014/main" id="{A0276059-3C31-514F-8EA2-51BE235EE81D}"/>
              </a:ext>
            </a:extLst>
          </p:cNvPr>
          <p:cNvSpPr>
            <a:spLocks noGrp="1"/>
          </p:cNvSpPr>
          <p:nvPr>
            <p:ph idx="1"/>
          </p:nvPr>
        </p:nvSpPr>
        <p:spPr/>
        <p:txBody>
          <a:bodyPr>
            <a:normAutofit fontScale="92500" lnSpcReduction="20000"/>
          </a:bodyPr>
          <a:lstStyle/>
          <a:p>
            <a:pPr marL="0" indent="0">
              <a:lnSpc>
                <a:spcPct val="150000"/>
              </a:lnSpc>
              <a:buClr>
                <a:srgbClr val="040404"/>
              </a:buClr>
              <a:buNone/>
            </a:pPr>
            <a:r>
              <a:rPr lang="en-AU" sz="3300" b="1" dirty="0">
                <a:solidFill>
                  <a:srgbClr val="040404"/>
                </a:solidFill>
              </a:rPr>
              <a:t>Reserve fund budget </a:t>
            </a:r>
            <a:r>
              <a:rPr lang="en-AU" sz="3300" dirty="0">
                <a:solidFill>
                  <a:srgbClr val="040404"/>
                </a:solidFill>
              </a:rPr>
              <a:t>– Section 102(1) &amp; (2)(a) </a:t>
            </a:r>
          </a:p>
          <a:p>
            <a:pPr marL="355600" indent="0" algn="just">
              <a:lnSpc>
                <a:spcPct val="140000"/>
              </a:lnSpc>
              <a:buClr>
                <a:srgbClr val="040404"/>
              </a:buClr>
              <a:buNone/>
            </a:pPr>
            <a:r>
              <a:rPr lang="en-AU" sz="3300" dirty="0">
                <a:solidFill>
                  <a:srgbClr val="040404"/>
                </a:solidFill>
              </a:rPr>
              <a:t>“A strata company must prepare a budget for each financial year and submit it for approval at its annual general meeting. The budget must be prepared –</a:t>
            </a:r>
          </a:p>
          <a:p>
            <a:pPr marL="1157288" indent="-708025" algn="just">
              <a:lnSpc>
                <a:spcPct val="140000"/>
              </a:lnSpc>
              <a:buClr>
                <a:srgbClr val="040404"/>
              </a:buClr>
              <a:buNone/>
            </a:pPr>
            <a:r>
              <a:rPr lang="en-AU" sz="3300" dirty="0">
                <a:solidFill>
                  <a:srgbClr val="040404"/>
                </a:solidFill>
              </a:rPr>
              <a:t>a)	Taking into account, </a:t>
            </a:r>
            <a:r>
              <a:rPr lang="en-AU" sz="3300" dirty="0">
                <a:solidFill>
                  <a:srgbClr val="C00000"/>
                </a:solidFill>
              </a:rPr>
              <a:t>if applicable</a:t>
            </a:r>
            <a:r>
              <a:rPr lang="en-AU" sz="3300" dirty="0">
                <a:solidFill>
                  <a:srgbClr val="040404"/>
                </a:solidFill>
              </a:rPr>
              <a:t>,</a:t>
            </a:r>
            <a:br>
              <a:rPr lang="en-AU" sz="3300" dirty="0">
                <a:solidFill>
                  <a:srgbClr val="040404"/>
                </a:solidFill>
              </a:rPr>
            </a:br>
            <a:r>
              <a:rPr lang="en-AU" sz="3300" dirty="0">
                <a:solidFill>
                  <a:srgbClr val="040404"/>
                </a:solidFill>
              </a:rPr>
              <a:t>the 10 year plan for the reserve fund”</a:t>
            </a:r>
            <a:endParaRPr lang="en-US" sz="3300" dirty="0">
              <a:solidFill>
                <a:srgbClr val="040404"/>
              </a:solidFill>
            </a:endParaRPr>
          </a:p>
        </p:txBody>
      </p:sp>
    </p:spTree>
    <p:extLst>
      <p:ext uri="{BB962C8B-B14F-4D97-AF65-F5344CB8AC3E}">
        <p14:creationId xmlns:p14="http://schemas.microsoft.com/office/powerpoint/2010/main" val="24782579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AB754-FF7D-8C41-9E2F-0D31ABF7E758}"/>
              </a:ext>
            </a:extLst>
          </p:cNvPr>
          <p:cNvSpPr>
            <a:spLocks noGrp="1"/>
          </p:cNvSpPr>
          <p:nvPr>
            <p:ph type="title"/>
          </p:nvPr>
        </p:nvSpPr>
        <p:spPr/>
        <p:txBody>
          <a:bodyPr/>
          <a:lstStyle/>
          <a:p>
            <a:r>
              <a:rPr lang="en-AU" b="1" dirty="0"/>
              <a:t>Operation of the Reserve Fund</a:t>
            </a:r>
            <a:endParaRPr lang="en-US" dirty="0"/>
          </a:p>
        </p:txBody>
      </p:sp>
      <p:sp>
        <p:nvSpPr>
          <p:cNvPr id="3" name="Content Placeholder 2">
            <a:extLst>
              <a:ext uri="{FF2B5EF4-FFF2-40B4-BE49-F238E27FC236}">
                <a16:creationId xmlns:a16="http://schemas.microsoft.com/office/drawing/2014/main" id="{A0276059-3C31-514F-8EA2-51BE235EE81D}"/>
              </a:ext>
            </a:extLst>
          </p:cNvPr>
          <p:cNvSpPr>
            <a:spLocks noGrp="1"/>
          </p:cNvSpPr>
          <p:nvPr>
            <p:ph idx="1"/>
          </p:nvPr>
        </p:nvSpPr>
        <p:spPr/>
        <p:txBody>
          <a:bodyPr>
            <a:normAutofit/>
          </a:bodyPr>
          <a:lstStyle/>
          <a:p>
            <a:pPr marL="0" indent="0">
              <a:lnSpc>
                <a:spcPct val="150000"/>
              </a:lnSpc>
              <a:buClr>
                <a:srgbClr val="040404"/>
              </a:buClr>
              <a:buNone/>
            </a:pPr>
            <a:r>
              <a:rPr lang="en-AU" sz="3300" b="1" dirty="0">
                <a:solidFill>
                  <a:srgbClr val="040404"/>
                </a:solidFill>
              </a:rPr>
              <a:t>Reserve fund levies </a:t>
            </a:r>
            <a:r>
              <a:rPr lang="en-AU" sz="3300" dirty="0">
                <a:solidFill>
                  <a:srgbClr val="040404"/>
                </a:solidFill>
              </a:rPr>
              <a:t>– Section 100(2) </a:t>
            </a:r>
          </a:p>
          <a:p>
            <a:pPr marL="1071563" indent="-711200">
              <a:lnSpc>
                <a:spcPct val="150000"/>
              </a:lnSpc>
              <a:buClr>
                <a:srgbClr val="040404"/>
              </a:buClr>
              <a:buNone/>
            </a:pPr>
            <a:r>
              <a:rPr lang="en-AU" sz="3300" dirty="0">
                <a:solidFill>
                  <a:srgbClr val="040404"/>
                </a:solidFill>
              </a:rPr>
              <a:t>“(b) determine the amounts to be raised for payment into the reserve fund; and</a:t>
            </a:r>
          </a:p>
          <a:p>
            <a:pPr marL="1157288" indent="-796925" algn="just">
              <a:lnSpc>
                <a:spcPct val="140000"/>
              </a:lnSpc>
              <a:buClr>
                <a:srgbClr val="040404"/>
              </a:buClr>
              <a:buNone/>
            </a:pPr>
            <a:r>
              <a:rPr lang="en-US" sz="3300" dirty="0">
                <a:solidFill>
                  <a:srgbClr val="040404"/>
                </a:solidFill>
              </a:rPr>
              <a:t> (c) may raise amounts so determined by levying contributions on the owners …”</a:t>
            </a:r>
          </a:p>
        </p:txBody>
      </p:sp>
    </p:spTree>
    <p:extLst>
      <p:ext uri="{BB962C8B-B14F-4D97-AF65-F5344CB8AC3E}">
        <p14:creationId xmlns:p14="http://schemas.microsoft.com/office/powerpoint/2010/main" val="3761655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AU" b="1" dirty="0"/>
              <a:t>Purpose of the Reserve Fund 10 year plan</a:t>
            </a:r>
          </a:p>
        </p:txBody>
      </p:sp>
      <p:sp>
        <p:nvSpPr>
          <p:cNvPr id="3" name="Content Placeholder 2"/>
          <p:cNvSpPr>
            <a:spLocks noGrp="1"/>
          </p:cNvSpPr>
          <p:nvPr>
            <p:ph idx="1"/>
          </p:nvPr>
        </p:nvSpPr>
        <p:spPr/>
        <p:txBody>
          <a:bodyPr>
            <a:normAutofit/>
          </a:bodyPr>
          <a:lstStyle/>
          <a:p>
            <a:pPr marL="0" indent="0" algn="just">
              <a:spcAft>
                <a:spcPts val="1800"/>
              </a:spcAft>
              <a:buNone/>
            </a:pPr>
            <a:r>
              <a:rPr lang="en-AU" sz="2800" dirty="0">
                <a:solidFill>
                  <a:srgbClr val="040404"/>
                </a:solidFill>
              </a:rPr>
              <a:t>The Explanatory Memorandum for the Strata Titles Amendment Bill says</a:t>
            </a:r>
          </a:p>
          <a:p>
            <a:pPr marL="12700" indent="0" algn="just">
              <a:spcAft>
                <a:spcPts val="1800"/>
              </a:spcAft>
              <a:buNone/>
              <a:tabLst>
                <a:tab pos="255588" algn="l"/>
                <a:tab pos="7632700" algn="l"/>
              </a:tabLst>
            </a:pPr>
            <a:r>
              <a:rPr lang="en-AU" sz="2800" i="1" dirty="0">
                <a:solidFill>
                  <a:srgbClr val="040404"/>
                </a:solidFill>
              </a:rPr>
              <a:t>“The 10 year plan is aimed at assisting the strata company in deciding how much money it should set aside in their reserve fund.”</a:t>
            </a:r>
          </a:p>
          <a:p>
            <a:pPr marL="0" indent="0">
              <a:lnSpc>
                <a:spcPct val="150000"/>
              </a:lnSpc>
              <a:buClr>
                <a:srgbClr val="040404"/>
              </a:buClr>
              <a:buNone/>
            </a:pPr>
            <a:endParaRPr lang="en-AU" sz="3400" dirty="0">
              <a:solidFill>
                <a:srgbClr val="040404"/>
              </a:solidFill>
            </a:endParaRPr>
          </a:p>
        </p:txBody>
      </p:sp>
    </p:spTree>
    <p:extLst>
      <p:ext uri="{BB962C8B-B14F-4D97-AF65-F5344CB8AC3E}">
        <p14:creationId xmlns:p14="http://schemas.microsoft.com/office/powerpoint/2010/main" val="248119810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ustom 1">
      <a:dk1>
        <a:srgbClr val="666666"/>
      </a:dk1>
      <a:lt1>
        <a:srgbClr val="FFFFFF"/>
      </a:lt1>
      <a:dk2>
        <a:srgbClr val="FF9933"/>
      </a:dk2>
      <a:lt2>
        <a:srgbClr val="0000FF"/>
      </a:lt2>
      <a:accent1>
        <a:srgbClr val="FF9933"/>
      </a:accent1>
      <a:accent2>
        <a:srgbClr val="0099CC"/>
      </a:accent2>
      <a:accent3>
        <a:srgbClr val="66666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1">
    <a:dk1>
      <a:srgbClr val="666666"/>
    </a:dk1>
    <a:lt1>
      <a:srgbClr val="FFFFFF"/>
    </a:lt1>
    <a:dk2>
      <a:srgbClr val="FF9933"/>
    </a:dk2>
    <a:lt2>
      <a:srgbClr val="0000FF"/>
    </a:lt2>
    <a:accent1>
      <a:srgbClr val="FF9933"/>
    </a:accent1>
    <a:accent2>
      <a:srgbClr val="0099CC"/>
    </a:accent2>
    <a:accent3>
      <a:srgbClr val="666666"/>
    </a:accent3>
    <a:accent4>
      <a:srgbClr val="4C5A6A"/>
    </a:accent4>
    <a:accent5>
      <a:srgbClr val="808DA0"/>
    </a:accent5>
    <a:accent6>
      <a:srgbClr val="79463D"/>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9319634F10DF840A3B0103ADB3B473D" ma:contentTypeVersion="8" ma:contentTypeDescription="Create a new document." ma:contentTypeScope="" ma:versionID="e7efdf11eaa6e86118b970ff4eef1afa">
  <xsd:schema xmlns:xsd="http://www.w3.org/2001/XMLSchema" xmlns:xs="http://www.w3.org/2001/XMLSchema" xmlns:p="http://schemas.microsoft.com/office/2006/metadata/properties" xmlns:ns2="45f429fa-038b-4990-b8a5-8827cb988fa4" xmlns:ns3="63bba09c-fc2f-430c-846d-4d64b0544c45" targetNamespace="http://schemas.microsoft.com/office/2006/metadata/properties" ma:root="true" ma:fieldsID="07a8f5515135ede3ea93cd41a2869562" ns2:_="" ns3:_="">
    <xsd:import namespace="45f429fa-038b-4990-b8a5-8827cb988fa4"/>
    <xsd:import namespace="63bba09c-fc2f-430c-846d-4d64b0544c45"/>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f429fa-038b-4990-b8a5-8827cb988fa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3bba09c-fc2f-430c-846d-4d64b0544c4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093216B-A0D8-46EB-A2AA-5FB058346177}">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B1BCB6E-3D3A-4C43-A72B-E80A5A8423FB}">
  <ds:schemaRefs>
    <ds:schemaRef ds:uri="http://schemas.microsoft.com/sharepoint/v3/contenttype/forms"/>
  </ds:schemaRefs>
</ds:datastoreItem>
</file>

<file path=customXml/itemProps3.xml><?xml version="1.0" encoding="utf-8"?>
<ds:datastoreItem xmlns:ds="http://schemas.openxmlformats.org/officeDocument/2006/customXml" ds:itemID="{72C25898-0617-4666-9C1C-4E91ACF534B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f429fa-038b-4990-b8a5-8827cb988fa4"/>
    <ds:schemaRef ds:uri="63bba09c-fc2f-430c-846d-4d64b0544c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3485</TotalTime>
  <Words>1542</Words>
  <Application>Microsoft Macintosh PowerPoint</Application>
  <PresentationFormat>On-screen Show (4:3)</PresentationFormat>
  <Paragraphs>176</Paragraphs>
  <Slides>26</Slides>
  <Notes>26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Dancer Pro Book</vt:lpstr>
      <vt:lpstr>Clarity</vt:lpstr>
      <vt:lpstr>What is the Purpose of my Reserve Fund’s 10 year Plan? </vt:lpstr>
      <vt:lpstr>Reserve Fund 10 year plan</vt:lpstr>
      <vt:lpstr>Overview of the Strata Budget System</vt:lpstr>
      <vt:lpstr>Overview of the Strata Budget System</vt:lpstr>
      <vt:lpstr>Operation of the Reserve Fund</vt:lpstr>
      <vt:lpstr>Operation of the Reserve Fund</vt:lpstr>
      <vt:lpstr>Operation of the Reserve Fund</vt:lpstr>
      <vt:lpstr>Operation of the Reserve Fund</vt:lpstr>
      <vt:lpstr>Purpose of the Reserve Fund 10 year plan</vt:lpstr>
      <vt:lpstr>Purpose of the Reserve Fund 10 year plan</vt:lpstr>
      <vt:lpstr>Purpose of the Reserve Fund 10 year plan</vt:lpstr>
      <vt:lpstr>The 10 year plan is not…</vt:lpstr>
      <vt:lpstr>What should be in my 10 year plan?</vt:lpstr>
      <vt:lpstr>What should be in my 10 year plan?</vt:lpstr>
      <vt:lpstr>What should be in my 10 year plan?</vt:lpstr>
      <vt:lpstr>What should be in my 10 year plan?</vt:lpstr>
      <vt:lpstr>What should be in my 10 year plan?</vt:lpstr>
      <vt:lpstr>What should be in my 10 year plan?</vt:lpstr>
      <vt:lpstr>What should be in my 10 year plan?</vt:lpstr>
      <vt:lpstr>What else could be in my 10 year plan?</vt:lpstr>
      <vt:lpstr>What else could be in my 10 year plan?</vt:lpstr>
      <vt:lpstr>What else could be in my 10 year plan?</vt:lpstr>
      <vt:lpstr>10 year plan deadline</vt:lpstr>
      <vt:lpstr>How to ordering a 10 year plan</vt:lpstr>
      <vt:lpstr>10 year Plan –Take Away Points</vt:lpstr>
      <vt:lpstr>10 year Plan –Take Away Points</vt:lpstr>
    </vt:vector>
  </TitlesOfParts>
  <Company>Strata Community Australia Limited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Helen Ngo</dc:creator>
  <cp:lastModifiedBy>Kaylene Arkcoll</cp:lastModifiedBy>
  <cp:revision>237</cp:revision>
  <cp:lastPrinted>2020-12-02T05:03:20Z</cp:lastPrinted>
  <dcterms:created xsi:type="dcterms:W3CDTF">2018-10-09T03:20:01Z</dcterms:created>
  <dcterms:modified xsi:type="dcterms:W3CDTF">2020-12-03T07:53:45Z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0x010100A9319634F10DF840A3B0103ADB3B473D</vt:lpwstr>
  </property>
  <property fmtid="{D5CDD505-2E9C-101B-9397-08002B2CF9AE}" pid="3" name="Order">
    <vt:r8>267600</vt:r8>
  </property>
</Properties>
</file>