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notesMasterIdLst>
    <p:notesMasterId r:id="rId19"/>
  </p:notesMasterIdLst>
  <p:handoutMasterIdLst>
    <p:handoutMasterId r:id="rId20"/>
  </p:handoutMasterIdLst>
  <p:sldIdLst>
    <p:sldId id="263" r:id="rId5"/>
    <p:sldId id="1433" r:id="rId6"/>
    <p:sldId id="1434" r:id="rId7"/>
    <p:sldId id="1435" r:id="rId8"/>
    <p:sldId id="1436" r:id="rId9"/>
    <p:sldId id="1438" r:id="rId10"/>
    <p:sldId id="1439" r:id="rId11"/>
    <p:sldId id="1440" r:id="rId12"/>
    <p:sldId id="1441" r:id="rId13"/>
    <p:sldId id="294" r:id="rId14"/>
    <p:sldId id="1443" r:id="rId15"/>
    <p:sldId id="1444" r:id="rId16"/>
    <p:sldId id="1432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5264"/>
    <a:srgbClr val="244578"/>
    <a:srgbClr val="009DDC"/>
    <a:srgbClr val="E7E7E6"/>
    <a:srgbClr val="383D4B"/>
    <a:srgbClr val="383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3"/>
    <p:restoredTop sz="95578"/>
  </p:normalViewPr>
  <p:slideViewPr>
    <p:cSldViewPr snapToGrid="0" snapToObjects="1">
      <p:cViewPr varScale="1">
        <p:scale>
          <a:sx n="101" d="100"/>
          <a:sy n="101" d="100"/>
        </p:scale>
        <p:origin x="1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5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21880C-AFE7-CF40-BE86-1C6D19227E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07954-956C-CA47-8719-AA5970D33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E95D-8E6B-FA46-B86A-ADE207A0F876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E4DDC-6735-384B-B9BD-92FF25D3DB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D80E8-CB41-9748-92A7-55F62DD8AE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1D22C-D804-3A40-913C-EAEEE1F94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93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315E5-FE01-8447-88C2-3B0602AE29C1}" type="datetimeFigureOut">
              <a:rPr lang="en-US" smtClean="0"/>
              <a:t>3/7/22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B9C0E-5143-C34E-8D31-7F354B814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9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B9C0E-5143-C34E-8D31-7F354B814E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0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F8F98-9DEE-480F-9A7C-B4C70806DF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7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B9C0E-5143-C34E-8D31-7F354B814E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DF0DA3-F326-5F44-9D06-547AAC475F1B}"/>
              </a:ext>
            </a:extLst>
          </p:cNvPr>
          <p:cNvSpPr/>
          <p:nvPr userDrawn="1"/>
        </p:nvSpPr>
        <p:spPr>
          <a:xfrm>
            <a:off x="-1" y="-13855"/>
            <a:ext cx="12316691" cy="6871855"/>
          </a:xfrm>
          <a:prstGeom prst="rect">
            <a:avLst/>
          </a:prstGeom>
          <a:solidFill>
            <a:srgbClr val="383C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CFBA7-F834-3945-970C-2A40021A4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85" y="-13855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F7A4FA-8101-804E-80F0-C8AA3880B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63840"/>
            <a:ext cx="3390900" cy="185419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4DFC1E-203C-3B44-AD48-8AF97FDE0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731659"/>
            <a:ext cx="3390899" cy="11357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8571E99-188E-1543-8DD8-1C563B2A9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989177"/>
            <a:ext cx="3409131" cy="345167"/>
          </a:xfrm>
          <a:prstGeom prst="rect">
            <a:avLst/>
          </a:prstGeom>
        </p:spPr>
        <p:txBody>
          <a:bodyPr>
            <a:noAutofit/>
          </a:bodyPr>
          <a:lstStyle>
            <a:lvl2pPr algn="l">
              <a:defRPr sz="1400" cap="all" spc="500" baseline="0">
                <a:solidFill>
                  <a:srgbClr val="009DDC"/>
                </a:solidFill>
              </a:defRPr>
            </a:lvl2pPr>
          </a:lstStyle>
          <a:p>
            <a:pPr lvl="1"/>
            <a:r>
              <a:rPr lang="en-US" dirty="0"/>
              <a:t>Date | topic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C006D8-A2C9-1849-8561-E676026F60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5800" y="685800"/>
            <a:ext cx="1570703" cy="3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E3A09-FF7E-6C4E-A105-9FA84D4D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48FA16-BFD8-DD47-9419-FCD79EAB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7086600" cy="500744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725309A-82D3-8A4C-BCE7-CB7150E3E1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5AC68CB-D7AD-5347-ACF9-C1295B1DD0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2034969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 b="0" i="1" cap="none" spc="0" baseline="0">
                <a:solidFill>
                  <a:schemeClr val="accent6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4C6A14-17E9-5C4D-B341-8A661E38A5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2521527"/>
            <a:ext cx="7124700" cy="33458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6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37784-94EA-A842-8666-D4B45CBE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4BAB78-F3BB-8445-A897-19D4660F50A3}"/>
              </a:ext>
            </a:extLst>
          </p:cNvPr>
          <p:cNvSpPr txBox="1">
            <a:spLocks/>
          </p:cNvSpPr>
          <p:nvPr userDrawn="1"/>
        </p:nvSpPr>
        <p:spPr>
          <a:xfrm>
            <a:off x="685800" y="1182914"/>
            <a:ext cx="7086600" cy="5007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rgbClr val="383D4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5E464A55-0E80-BA46-BFEA-66C309E05CF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</p:spTree>
    <p:extLst>
      <p:ext uri="{BB962C8B-B14F-4D97-AF65-F5344CB8AC3E}">
        <p14:creationId xmlns:p14="http://schemas.microsoft.com/office/powerpoint/2010/main" val="238580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337DA-6B99-7445-8A03-B7B2E4F7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5B471D-6505-6344-8063-A822162B68EC}"/>
              </a:ext>
            </a:extLst>
          </p:cNvPr>
          <p:cNvSpPr/>
          <p:nvPr userDrawn="1"/>
        </p:nvSpPr>
        <p:spPr>
          <a:xfrm>
            <a:off x="0" y="0"/>
            <a:ext cx="1496291" cy="2202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5B471D-6505-6344-8063-A822162B68EC}"/>
              </a:ext>
            </a:extLst>
          </p:cNvPr>
          <p:cNvSpPr/>
          <p:nvPr userDrawn="1"/>
        </p:nvSpPr>
        <p:spPr>
          <a:xfrm>
            <a:off x="0" y="0"/>
            <a:ext cx="1496291" cy="2202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67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CFF0E-FAEE-5945-AFD3-2E7DD2D0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133B4C-A015-B242-A279-59766C60C526}"/>
              </a:ext>
            </a:extLst>
          </p:cNvPr>
          <p:cNvSpPr txBox="1">
            <a:spLocks/>
          </p:cNvSpPr>
          <p:nvPr userDrawn="1"/>
        </p:nvSpPr>
        <p:spPr>
          <a:xfrm>
            <a:off x="685800" y="1182914"/>
            <a:ext cx="7086600" cy="5007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rgbClr val="383D4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AF951F05-876B-234E-AA88-09B985B73BB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0CF16AB-7350-794E-854C-40F58840B5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2034969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 b="0" i="1" cap="none" spc="0" baseline="0">
                <a:solidFill>
                  <a:schemeClr val="accent6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9B23336-E026-8447-92EC-9A1A1A1511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2521527"/>
            <a:ext cx="3390900" cy="33458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30AD573-FCAB-A940-B37A-C6EDFB1F16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1111" y="2521527"/>
            <a:ext cx="3390900" cy="33458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525C876-3E5F-F443-9F61-5FCFFC88F9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1838" y="2521527"/>
            <a:ext cx="3390900" cy="33458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29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C590C-4F51-FB4D-BC8A-3CD938EFC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81500" y="0"/>
            <a:ext cx="78105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4BCAF-07CD-1B40-B7C6-461D92C7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BA79F1E-369F-9A4A-844B-35807A1743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04EBF8C-EF22-2B4B-B902-84A02AF2C2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799" y="1230285"/>
            <a:ext cx="3537065" cy="46371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667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C590C-4F51-FB4D-BC8A-3CD938EFC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77200" y="801913"/>
            <a:ext cx="4114800" cy="5065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4BCAF-07CD-1B40-B7C6-461D92C7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DD0351-4585-934C-A8FF-78E315783D6F}"/>
              </a:ext>
            </a:extLst>
          </p:cNvPr>
          <p:cNvSpPr txBox="1">
            <a:spLocks/>
          </p:cNvSpPr>
          <p:nvPr userDrawn="1"/>
        </p:nvSpPr>
        <p:spPr>
          <a:xfrm>
            <a:off x="685800" y="1182914"/>
            <a:ext cx="7086600" cy="5007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rgbClr val="383D4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3D53F83-813A-8F49-9020-22C601B15EC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3AABEBF-9A30-B947-ACB2-26AE2801BD3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2034969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 b="0" i="1" cap="none" spc="0" baseline="0">
                <a:solidFill>
                  <a:schemeClr val="accent6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0D20DB0-AABC-5440-93A2-C6BAF3D552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2521527"/>
            <a:ext cx="7124700" cy="33458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08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8D8270-3786-7543-AE5F-4333D754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0960" y="685800"/>
            <a:ext cx="4850080" cy="51816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4400" b="1" i="0" cap="all" spc="600" baseline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3376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314443-B311-8C48-9C73-71AA206476DF}"/>
              </a:ext>
            </a:extLst>
          </p:cNvPr>
          <p:cNvSpPr txBox="1">
            <a:spLocks/>
          </p:cNvSpPr>
          <p:nvPr userDrawn="1"/>
        </p:nvSpPr>
        <p:spPr>
          <a:xfrm>
            <a:off x="579409" y="722671"/>
            <a:ext cx="11033181" cy="257359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 cap="all" spc="600" baseline="0">
                <a:solidFill>
                  <a:srgbClr val="009DD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800" b="0" spc="3000" baseline="0" dirty="0" err="1">
                <a:solidFill>
                  <a:srgbClr val="E7E7E6"/>
                </a:solidFill>
                <a:latin typeface="Impact" panose="020B0806030902050204" pitchFamily="34" charset="0"/>
              </a:rPr>
              <a:t>ThanK</a:t>
            </a:r>
            <a:endParaRPr lang="en-US" sz="20800" b="0" spc="3000" baseline="0" dirty="0">
              <a:solidFill>
                <a:srgbClr val="E7E7E6"/>
              </a:solidFill>
              <a:latin typeface="Impact" panose="020B080603090205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796F44-9CCB-5A4B-AFC7-9332EC62AD07}"/>
              </a:ext>
            </a:extLst>
          </p:cNvPr>
          <p:cNvSpPr txBox="1">
            <a:spLocks/>
          </p:cNvSpPr>
          <p:nvPr userDrawn="1"/>
        </p:nvSpPr>
        <p:spPr>
          <a:xfrm>
            <a:off x="579409" y="3045542"/>
            <a:ext cx="11033181" cy="2573594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 cap="all" spc="600" baseline="0">
                <a:solidFill>
                  <a:srgbClr val="009DD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800" b="0" spc="3000" baseline="0" dirty="0">
                <a:solidFill>
                  <a:srgbClr val="E7E7E6"/>
                </a:solidFill>
                <a:latin typeface="Impact" panose="020B0806030902050204" pitchFamily="34" charset="0"/>
              </a:rPr>
              <a:t>You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8D8270-3786-7543-AE5F-4333D754D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0959" y="535193"/>
            <a:ext cx="4850080" cy="51816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>
              <a:defRPr sz="4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1387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02541-5C67-5442-95D7-91A86A1C84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7200" y="1443950"/>
            <a:ext cx="3429000" cy="4435380"/>
          </a:xfrm>
          <a:prstGeom prst="rect">
            <a:avLst/>
          </a:prstGeom>
        </p:spPr>
        <p:txBody>
          <a:bodyPr anchor="ctr"/>
          <a:lstStyle>
            <a:lvl1pPr marL="342900" indent="-342900" algn="l">
              <a:lnSpc>
                <a:spcPct val="150000"/>
              </a:lnSpc>
              <a:buClr>
                <a:srgbClr val="009DDC"/>
              </a:buClr>
              <a:buSzPct val="110000"/>
              <a:buFont typeface="+mj-lt"/>
              <a:buAutoNum type="arabicPeriod"/>
              <a:defRPr b="0" i="0">
                <a:solidFill>
                  <a:srgbClr val="383D4B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CF22757-9703-004C-91CA-F0811C2E4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7201" y="743144"/>
            <a:ext cx="3429000" cy="422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Clr>
                <a:srgbClr val="009DDC"/>
              </a:buClr>
              <a:buSzPct val="110000"/>
              <a:buFont typeface="+mj-lt"/>
              <a:buNone/>
              <a:defRPr sz="18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0466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DEDF9E-4E3E-064E-B3F2-C5D94B71CC54}"/>
              </a:ext>
            </a:extLst>
          </p:cNvPr>
          <p:cNvSpPr/>
          <p:nvPr userDrawn="1"/>
        </p:nvSpPr>
        <p:spPr>
          <a:xfrm>
            <a:off x="0" y="0"/>
            <a:ext cx="12344400" cy="6858000"/>
          </a:xfrm>
          <a:prstGeom prst="rect">
            <a:avLst/>
          </a:prstGeom>
          <a:solidFill>
            <a:srgbClr val="383C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7F649C-9772-2446-965C-822A3CD1E5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85" y="-1385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13F30-F42F-CD4E-A6E4-50C9265F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3390900" cy="51816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6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478;p46">
            <a:extLst>
              <a:ext uri="{FF2B5EF4-FFF2-40B4-BE49-F238E27FC236}">
                <a16:creationId xmlns:a16="http://schemas.microsoft.com/office/drawing/2014/main" id="{49DB2537-8FEB-834B-92DE-FD20EB909615}"/>
              </a:ext>
            </a:extLst>
          </p:cNvPr>
          <p:cNvCxnSpPr>
            <a:cxnSpLocks/>
          </p:cNvCxnSpPr>
          <p:nvPr userDrawn="1"/>
        </p:nvCxnSpPr>
        <p:spPr>
          <a:xfrm>
            <a:off x="685800" y="1549932"/>
            <a:ext cx="10820400" cy="0"/>
          </a:xfrm>
          <a:prstGeom prst="straightConnector1">
            <a:avLst/>
          </a:prstGeom>
          <a:noFill/>
          <a:ln w="12700" cap="flat" cmpd="sng">
            <a:solidFill>
              <a:srgbClr val="3C46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DF774F7-96F8-8444-AC57-98618FE2F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5301" y="1757878"/>
            <a:ext cx="7163134" cy="369388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25000"/>
              </a:lnSpc>
              <a:buClr>
                <a:srgbClr val="009DDC"/>
              </a:buClr>
              <a:buSzPct val="110000"/>
              <a:buFont typeface="+mj-lt"/>
              <a:buNone/>
              <a:defRPr sz="5400" b="0" i="0">
                <a:solidFill>
                  <a:srgbClr val="383D4B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D41DB1-36C3-5A40-96E0-23D8AAD81D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1757878"/>
            <a:ext cx="3390900" cy="3202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1D8110-8A54-F94A-BAB1-B9A10372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2486" y="6161768"/>
            <a:ext cx="2743200" cy="365125"/>
          </a:xfrm>
        </p:spPr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6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2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478;p46">
            <a:extLst>
              <a:ext uri="{FF2B5EF4-FFF2-40B4-BE49-F238E27FC236}">
                <a16:creationId xmlns:a16="http://schemas.microsoft.com/office/drawing/2014/main" id="{49DB2537-8FEB-834B-92DE-FD20EB909615}"/>
              </a:ext>
            </a:extLst>
          </p:cNvPr>
          <p:cNvCxnSpPr>
            <a:cxnSpLocks/>
          </p:cNvCxnSpPr>
          <p:nvPr userDrawn="1"/>
        </p:nvCxnSpPr>
        <p:spPr>
          <a:xfrm>
            <a:off x="685800" y="1549932"/>
            <a:ext cx="10820400" cy="0"/>
          </a:xfrm>
          <a:prstGeom prst="straightConnector1">
            <a:avLst/>
          </a:prstGeom>
          <a:noFill/>
          <a:ln w="127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8A6558-833B-7B40-A038-199060AA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2486" y="61617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6BA1F3-D178-C549-9EA5-7487EA5BFD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E58DDF3-851B-2440-A8AA-664571D8CD9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1757878"/>
            <a:ext cx="3390900" cy="3202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39B1733-01D3-0847-B59E-036271645C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5301" y="1757878"/>
            <a:ext cx="7163134" cy="369388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125000"/>
              </a:lnSpc>
              <a:buClr>
                <a:srgbClr val="009DDC"/>
              </a:buClr>
              <a:buSzPct val="110000"/>
              <a:buFont typeface="+mj-lt"/>
              <a:buNone/>
              <a:defRPr sz="5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300038" indent="-28575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27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14849-D63F-AE41-88C2-2DAFC712FB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002486" y="6161768"/>
            <a:ext cx="2743200" cy="365125"/>
          </a:xfrm>
        </p:spPr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31E9D5-385D-FF48-A250-BF6CE1107C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4243945"/>
            <a:ext cx="3390900" cy="128186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7BFE9C2-74CA-B445-8A7B-55E5BBBC54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05300" y="1473366"/>
            <a:ext cx="3505200" cy="128186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24D1D69-10D9-B841-9E2F-7DE8D68C51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180" y="4243945"/>
            <a:ext cx="3402020" cy="128186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749A100-DFE3-164F-B4D0-BE4EE65FFBA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85800" y="1473366"/>
            <a:ext cx="3390900" cy="2743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0" b="0" i="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5CDBBB2E-E090-7E43-A96B-97B8B3B7E7C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46714" y="3179621"/>
            <a:ext cx="3487452" cy="2743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0" b="0" i="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3551A6A-2C80-5C4F-A753-4441A1DA56C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080514" y="1473366"/>
            <a:ext cx="3425686" cy="27432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0" b="0" i="0">
                <a:solidFill>
                  <a:schemeClr val="tx2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931BB34F-EAD0-F346-BB60-B3D348842E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527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1" i="0" cap="all" spc="600" baseline="0">
                <a:solidFill>
                  <a:srgbClr val="009D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</p:spTree>
    <p:extLst>
      <p:ext uri="{BB962C8B-B14F-4D97-AF65-F5344CB8AC3E}">
        <p14:creationId xmlns:p14="http://schemas.microsoft.com/office/powerpoint/2010/main" val="29563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6F214B-3A10-1B40-92AB-C8EFF3537D0D}"/>
              </a:ext>
            </a:extLst>
          </p:cNvPr>
          <p:cNvSpPr/>
          <p:nvPr userDrawn="1"/>
        </p:nvSpPr>
        <p:spPr>
          <a:xfrm>
            <a:off x="-1" y="-13855"/>
            <a:ext cx="12316691" cy="68718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8AF90E-8B38-3E47-9576-2C866732E0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85" y="-13855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2E8DC6-F764-1E4F-A663-F4E7D806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3372767" cy="500744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30F8F46-62FD-964A-B66F-354547C2E9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801914"/>
            <a:ext cx="3372767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 b="1" i="0" cap="all" spc="600" baseline="0">
                <a:solidFill>
                  <a:srgbClr val="24457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49B2AF1E-9AB8-6549-9EFF-FBA5CC81C7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5800" y="2547587"/>
            <a:ext cx="3372767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800" b="0" i="1" cap="none" spc="0" baseline="0">
                <a:solidFill>
                  <a:schemeClr val="bg1"/>
                </a:solidFill>
                <a:latin typeface="Georgia" panose="02040502050405020303" pitchFamily="18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D67F8CB-0574-A545-BBDD-B4ED541D11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3034145"/>
            <a:ext cx="3390900" cy="2833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5338DE8-96DA-8345-AA57-14E4E51A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2486" y="61617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6BA1F3-D178-C549-9EA5-7487EA5BFD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8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phic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1D8110-8A54-F94A-BAB1-B9A10372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2486" y="6161768"/>
            <a:ext cx="2743200" cy="365125"/>
          </a:xfrm>
        </p:spPr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13F2C50-A554-CF4F-BE05-5CEFAAB199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3820022"/>
            <a:ext cx="3390900" cy="128186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606C828-4747-CA4D-B085-8E9B37A8475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2147135"/>
            <a:ext cx="3390900" cy="128186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0000" b="0" i="0">
                <a:solidFill>
                  <a:schemeClr val="accent4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A1B6517A-2FE4-C747-8195-141B76D48D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527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1" i="0" cap="all" spc="60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B682D49-40D4-914E-AD19-9C6A4460C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98818" y="3820022"/>
            <a:ext cx="3390900" cy="128186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699F1911-3604-0049-95D4-16AFAE33BB0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398818" y="2147135"/>
            <a:ext cx="3390900" cy="128186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0000" b="0" i="0">
                <a:solidFill>
                  <a:schemeClr val="accent4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DF90959-FEBC-7D4D-A709-50F8EE125D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11836" y="3820022"/>
            <a:ext cx="3390900" cy="128186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C54B7110-09D2-9D45-A41F-5E913B3FBDE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11836" y="2147135"/>
            <a:ext cx="3390900" cy="128186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0000" b="0" i="0">
                <a:solidFill>
                  <a:schemeClr val="accent4"/>
                </a:solidFill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6694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phic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1D8110-8A54-F94A-BAB1-B9A10372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2486" y="6161768"/>
            <a:ext cx="2743200" cy="365125"/>
          </a:xfrm>
        </p:spPr>
        <p:txBody>
          <a:bodyPr/>
          <a:lstStyle/>
          <a:p>
            <a:fld id="{1E6BA1F3-D178-C549-9EA5-7487EA5BFD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13F2C50-A554-CF4F-BE05-5CEFAAB199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1801092"/>
            <a:ext cx="2625437" cy="33007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A1B6517A-2FE4-C747-8195-141B76D48D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52700" y="801914"/>
            <a:ext cx="7086600" cy="2571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1400" b="1" i="0" cap="all" spc="600" baseline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Pre-title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B682D49-40D4-914E-AD19-9C6A4460C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83281" y="1801092"/>
            <a:ext cx="2625437" cy="33007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7DF90959-FEBC-7D4D-A709-50F8EE125D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99763" y="1801092"/>
            <a:ext cx="2625437" cy="33007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95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55862-9F0C-3F42-B403-2BCAF2727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2486" y="61617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rgbClr val="009DDC"/>
                </a:solidFill>
              </a:defRPr>
            </a:lvl1pPr>
          </a:lstStyle>
          <a:p>
            <a:fld id="{1E6BA1F3-D178-C549-9EA5-7487EA5BFD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42B9809-6072-6341-A65C-3779E295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800"/>
            <a:ext cx="7086600" cy="71823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5E7A8C6-BA83-6E44-8012-2444829E2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719262"/>
            <a:ext cx="7124700" cy="4148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53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78" r:id="rId4"/>
    <p:sldLayoutId id="2147483688" r:id="rId5"/>
    <p:sldLayoutId id="2147483683" r:id="rId6"/>
    <p:sldLayoutId id="2147483685" r:id="rId7"/>
    <p:sldLayoutId id="2147483689" r:id="rId8"/>
    <p:sldLayoutId id="2147483690" r:id="rId9"/>
    <p:sldLayoutId id="2147483667" r:id="rId10"/>
    <p:sldLayoutId id="2147483670" r:id="rId11"/>
    <p:sldLayoutId id="2147483677" r:id="rId12"/>
    <p:sldLayoutId id="2147483679" r:id="rId13"/>
    <p:sldLayoutId id="2147483672" r:id="rId14"/>
    <p:sldLayoutId id="2147483673" r:id="rId15"/>
    <p:sldLayoutId id="2147483674" r:id="rId16"/>
    <p:sldLayoutId id="2147483680" r:id="rId17"/>
    <p:sldLayoutId id="2147483681" r:id="rId1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rgbClr val="383D4B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1000"/>
        </a:spcBef>
        <a:spcAft>
          <a:spcPts val="500"/>
        </a:spcAft>
        <a:buFont typeface="Arial" panose="020B0604020202020204" pitchFamily="34" charset="0"/>
        <a:buNone/>
        <a:defRPr sz="1800" b="0" i="0" kern="1200">
          <a:solidFill>
            <a:schemeClr val="accent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4288" indent="0" algn="l" defTabSz="914400" rtl="0" eaLnBrk="1" latinLnBrk="0" hangingPunct="1">
        <a:lnSpc>
          <a:spcPct val="125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600" b="0" kern="1200">
          <a:solidFill>
            <a:schemeClr val="accent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4288" indent="0" algn="l" defTabSz="914400" rtl="0" eaLnBrk="1" latinLnBrk="0" hangingPunct="1">
        <a:lnSpc>
          <a:spcPct val="125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tabLst/>
        <a:defRPr sz="1400" kern="1200">
          <a:solidFill>
            <a:schemeClr val="accent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30188" indent="-215900" algn="l" defTabSz="914400" rtl="0" eaLnBrk="1" latinLnBrk="0" hangingPunct="1">
        <a:lnSpc>
          <a:spcPct val="125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tabLst/>
        <a:defRPr sz="1400" kern="1200">
          <a:solidFill>
            <a:schemeClr val="accent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519113" indent="-317500" algn="l" defTabSz="914400" rtl="0" eaLnBrk="1" latinLnBrk="0" hangingPunct="1">
        <a:lnSpc>
          <a:spcPct val="125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tabLst/>
        <a:defRPr sz="1200" kern="1200">
          <a:solidFill>
            <a:schemeClr val="accent6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orient="horz" pos="432" userDrawn="1">
          <p15:clr>
            <a:srgbClr val="F26B43"/>
          </p15:clr>
        </p15:guide>
        <p15:guide id="10" pos="7248" userDrawn="1">
          <p15:clr>
            <a:srgbClr val="F26B43"/>
          </p15:clr>
        </p15:guide>
        <p15:guide id="11" pos="432" userDrawn="1">
          <p15:clr>
            <a:srgbClr val="F26B43"/>
          </p15:clr>
        </p15:guide>
        <p15:guide id="12" orient="horz" pos="3696" userDrawn="1">
          <p15:clr>
            <a:srgbClr val="F26B43"/>
          </p15:clr>
        </p15:guide>
        <p15:guide id="13" pos="2568" userDrawn="1">
          <p15:clr>
            <a:srgbClr val="F26B43"/>
          </p15:clr>
        </p15:guide>
        <p15:guide id="14" pos="4920" userDrawn="1">
          <p15:clr>
            <a:srgbClr val="F26B43"/>
          </p15:clr>
        </p15:guide>
        <p15:guide id="15" pos="5088" userDrawn="1">
          <p15:clr>
            <a:srgbClr val="F26B43"/>
          </p15:clr>
        </p15:guide>
        <p15:guide id="16" pos="27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11" Type="http://schemas.openxmlformats.org/officeDocument/2006/relationships/image" Target="../media/image29.emf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B705674F-984B-7C4D-BEE9-744193D1A282}"/>
              </a:ext>
            </a:extLst>
          </p:cNvPr>
          <p:cNvSpPr txBox="1">
            <a:spLocks/>
          </p:cNvSpPr>
          <p:nvPr/>
        </p:nvSpPr>
        <p:spPr>
          <a:xfrm>
            <a:off x="685800" y="2363840"/>
            <a:ext cx="4529138" cy="2159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4800" dirty="0">
                <a:latin typeface="+mj-lt"/>
              </a:rPr>
              <a:t>Asbestos, </a:t>
            </a:r>
          </a:p>
          <a:p>
            <a:r>
              <a:rPr lang="en-US" sz="4800" dirty="0" err="1">
                <a:latin typeface="+mj-lt"/>
              </a:rPr>
              <a:t>Mould</a:t>
            </a:r>
            <a:r>
              <a:rPr lang="en-US" sz="4800" dirty="0">
                <a:latin typeface="+mj-lt"/>
              </a:rPr>
              <a:t> </a:t>
            </a:r>
            <a:br>
              <a:rPr lang="en-US" sz="4800" dirty="0">
                <a:latin typeface="+mj-lt"/>
              </a:rPr>
            </a:br>
            <a:r>
              <a:rPr lang="en-US" sz="4800" dirty="0">
                <a:latin typeface="+mj-lt"/>
              </a:rPr>
              <a:t>&amp; Illicit Drugs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C7E76F2-B195-7043-B0C7-F20504972494}"/>
              </a:ext>
            </a:extLst>
          </p:cNvPr>
          <p:cNvSpPr txBox="1">
            <a:spLocks/>
          </p:cNvSpPr>
          <p:nvPr/>
        </p:nvSpPr>
        <p:spPr>
          <a:xfrm>
            <a:off x="685800" y="1989177"/>
            <a:ext cx="3409131" cy="345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400" b="0" kern="1200" cap="all" spc="500" baseline="0">
                <a:solidFill>
                  <a:srgbClr val="009DDC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30188" indent="-2159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519113" indent="-3175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cap="all" spc="600" dirty="0">
                <a:solidFill>
                  <a:srgbClr val="009DDC"/>
                </a:solidFill>
              </a:rPr>
              <a:t>CONTAMINANTS</a:t>
            </a:r>
          </a:p>
        </p:txBody>
      </p:sp>
    </p:spTree>
    <p:extLst>
      <p:ext uri="{BB962C8B-B14F-4D97-AF65-F5344CB8AC3E}">
        <p14:creationId xmlns:p14="http://schemas.microsoft.com/office/powerpoint/2010/main" val="2514271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24F696-C07E-4AD4-BE6F-4F449670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10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8604B0-DB71-1243-AAEE-B584A1B8A448}"/>
              </a:ext>
            </a:extLst>
          </p:cNvPr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312AC0-4C9D-40DD-BF78-90E1C9581A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340" y="1"/>
              <a:ext cx="3455709" cy="3517862"/>
            </a:xfrm>
            <a:prstGeom prst="rect">
              <a:avLst/>
            </a:prstGeom>
          </p:spPr>
        </p:pic>
        <p:pic>
          <p:nvPicPr>
            <p:cNvPr id="7" name="Picture 6" descr="C:\Users\pcramp\AppData\Local\Temp\notesA4540D\~b662455.TMP">
              <a:extLst>
                <a:ext uri="{FF2B5EF4-FFF2-40B4-BE49-F238E27FC236}">
                  <a16:creationId xmlns:a16="http://schemas.microsoft.com/office/drawing/2014/main" id="{43CEF3D3-E58F-4215-990F-D71FAC9B898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0"/>
              <a:ext cx="3858445" cy="3517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F3B26E-458F-45E7-B6F7-DBCB0C4CB0F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6743274" y="525771"/>
              <a:ext cx="3517875" cy="246633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5B7223-0007-45C9-A5B2-F7A982600EB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9191793" y="517666"/>
              <a:ext cx="3517871" cy="2482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90AB46-C2D7-432E-ADA4-76365AEE384C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99708" y="4017578"/>
              <a:ext cx="3340125" cy="23407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398BC5-9309-46C9-905A-6ADAD483BE98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1982459" y="3876118"/>
              <a:ext cx="3340130" cy="26236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983957-215E-4A78-BB5B-8A1DECC54ABB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4424743" y="3946669"/>
              <a:ext cx="3340125" cy="248253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2E4E35-EF2F-45F3-946B-CD846666BDB9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9280669" y="3946666"/>
              <a:ext cx="3340123" cy="24825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1AC2CB-B99F-450C-B4CD-F2C4A6C8EBEF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70240" y="3517875"/>
              <a:ext cx="2447736" cy="3340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B0C202-56A0-AE4D-83CF-4BA8FBA5A31B}"/>
              </a:ext>
            </a:extLst>
          </p:cNvPr>
          <p:cNvSpPr/>
          <p:nvPr/>
        </p:nvSpPr>
        <p:spPr>
          <a:xfrm>
            <a:off x="0" y="-4"/>
            <a:ext cx="12192000" cy="6858001"/>
          </a:xfrm>
          <a:prstGeom prst="rect">
            <a:avLst/>
          </a:prstGeom>
          <a:solidFill>
            <a:srgbClr val="4D526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D9732B-2E8C-BB49-ABFE-CDB16E94B82E}"/>
              </a:ext>
            </a:extLst>
          </p:cNvPr>
          <p:cNvSpPr txBox="1">
            <a:spLocks/>
          </p:cNvSpPr>
          <p:nvPr/>
        </p:nvSpPr>
        <p:spPr>
          <a:xfrm>
            <a:off x="9154886" y="6314168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009DD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BA1F3-D178-C549-9EA5-7487EA5BFD3C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ECCE0E-A6DE-F045-9969-6A8FAFB1B776}"/>
              </a:ext>
            </a:extLst>
          </p:cNvPr>
          <p:cNvCxnSpPr/>
          <p:nvPr/>
        </p:nvCxnSpPr>
        <p:spPr>
          <a:xfrm>
            <a:off x="463826" y="6095508"/>
            <a:ext cx="101089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3F46981E-DE0C-5245-B86E-B14B76DC7F6C}"/>
              </a:ext>
            </a:extLst>
          </p:cNvPr>
          <p:cNvSpPr txBox="1">
            <a:spLocks/>
          </p:cNvSpPr>
          <p:nvPr/>
        </p:nvSpPr>
        <p:spPr>
          <a:xfrm>
            <a:off x="685800" y="1182914"/>
            <a:ext cx="9886950" cy="5007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rgbClr val="383D4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Indicators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E8A8113-6A72-C54E-A5F9-1100C9B2F9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423942-346D-DE4E-8FA1-3C24CE136534}"/>
              </a:ext>
            </a:extLst>
          </p:cNvPr>
          <p:cNvSpPr/>
          <p:nvPr/>
        </p:nvSpPr>
        <p:spPr>
          <a:xfrm>
            <a:off x="11029051" y="5576528"/>
            <a:ext cx="1882108" cy="18821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C1A65B-3E87-F145-ADA1-4E27E9B35152}"/>
              </a:ext>
            </a:extLst>
          </p:cNvPr>
          <p:cNvSpPr/>
          <p:nvPr/>
        </p:nvSpPr>
        <p:spPr>
          <a:xfrm>
            <a:off x="10837788" y="5554799"/>
            <a:ext cx="721167" cy="7229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13BD6F-3A2A-374A-9D80-12B9173A6F70}"/>
              </a:ext>
            </a:extLst>
          </p:cNvPr>
          <p:cNvSpPr/>
          <p:nvPr/>
        </p:nvSpPr>
        <p:spPr>
          <a:xfrm>
            <a:off x="364482" y="6200445"/>
            <a:ext cx="10486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  <a:latin typeface="Georgia" panose="02040502050405020303" pitchFamily="18" charset="0"/>
              </a:rPr>
              <a:t>caring counts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1649FD7-31C3-414F-BB2C-E580C38E46EC}"/>
              </a:ext>
            </a:extLst>
          </p:cNvPr>
          <p:cNvSpPr txBox="1">
            <a:spLocks/>
          </p:cNvSpPr>
          <p:nvPr/>
        </p:nvSpPr>
        <p:spPr>
          <a:xfrm>
            <a:off x="685799" y="1861003"/>
            <a:ext cx="10366513" cy="3969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30188" indent="-2159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519113" indent="-3175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Evidence of “rough” living and rubbish around the premises, especially red carpet stains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Covering and blacking out of windows (or evidence of)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Strong </a:t>
            </a:r>
            <a:r>
              <a:rPr lang="en-US" sz="1600" dirty="0" err="1">
                <a:solidFill>
                  <a:schemeClr val="bg1"/>
                </a:solidFill>
                <a:latin typeface="+mj-lt"/>
                <a:cs typeface="+mn-cs"/>
              </a:rPr>
              <a:t>odours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 of acetone, ammonia or other chemical smells.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Sour smell of cat urine.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Pill packaging.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Stains on walls or evidence of recent attempts at cleaning or painting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Burns, powder residues, crystalline residue on benches.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Corrosion to metal surfaces such as cabinet hinges, towel racks &amp; door knobs.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+mj-lt"/>
                <a:cs typeface="+mn-cs"/>
              </a:rPr>
              <a:t>Red/Orange staining in drains, sinks and toilets.</a:t>
            </a:r>
          </a:p>
          <a:p>
            <a:pPr marL="114300" indent="-342900"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3667A0-7690-AA45-BF8B-D1EDE497F9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839" t="49717"/>
          <a:stretch/>
        </p:blipFill>
        <p:spPr>
          <a:xfrm>
            <a:off x="-1" y="-1"/>
            <a:ext cx="811645" cy="8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A4B7A-1412-3642-B0C7-C269AEE0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59F6EF-E14A-9D4B-B65C-9C9CB8A7CA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800" y="1836189"/>
            <a:ext cx="7086600" cy="257175"/>
          </a:xfrm>
        </p:spPr>
        <p:txBody>
          <a:bodyPr/>
          <a:lstStyle/>
          <a:p>
            <a:r>
              <a:rPr lang="en-US" dirty="0"/>
              <a:t>Using meth is not good for your health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AECDAF-691F-D746-80B8-916B2ED86B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45" y="2322747"/>
            <a:ext cx="7124700" cy="3345873"/>
          </a:xfrm>
        </p:spPr>
        <p:txBody>
          <a:bodyPr>
            <a:normAutofit fontScale="92500"/>
          </a:bodyPr>
          <a:lstStyle/>
          <a:p>
            <a:r>
              <a:rPr lang="en-US" dirty="0"/>
              <a:t>Meth contamination is unlike other drug contamination such as cannabis or cigarette smoke as </a:t>
            </a:r>
            <a:r>
              <a:rPr lang="en-US" dirty="0">
                <a:solidFill>
                  <a:srgbClr val="009DDC"/>
                </a:solidFill>
              </a:rPr>
              <a:t>the contamination remains in the building </a:t>
            </a:r>
            <a:r>
              <a:rPr lang="en-US" dirty="0"/>
              <a:t>long after the manufacturers or users have moved out, even if there have been renovations. </a:t>
            </a:r>
          </a:p>
          <a:p>
            <a:r>
              <a:rPr lang="en-US" dirty="0">
                <a:solidFill>
                  <a:srgbClr val="009DDC"/>
                </a:solidFill>
              </a:rPr>
              <a:t>Meth is chemical based and isn’t biodegradable</a:t>
            </a:r>
            <a:r>
              <a:rPr lang="en-US" dirty="0"/>
              <a:t>, so it doesn’t disappear, and contamination can remain in the building for years after it was used.</a:t>
            </a:r>
          </a:p>
          <a:p>
            <a:r>
              <a:rPr lang="en-US" dirty="0"/>
              <a:t>Testing has shown that simply painting over a contaminated plasterboard does not eliminate the contamination and it may eventually leach through the paint in due course.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C52953-5DCD-4947-9A2F-0ACF0DA9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What are the dangers?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DAF9ED6-645A-9B43-92AF-375264B8D8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METH</a:t>
            </a:r>
          </a:p>
        </p:txBody>
      </p:sp>
      <p:pic>
        <p:nvPicPr>
          <p:cNvPr id="9" name="Picture 2" descr="Image result for images meth">
            <a:extLst>
              <a:ext uri="{FF2B5EF4-FFF2-40B4-BE49-F238E27FC236}">
                <a16:creationId xmlns:a16="http://schemas.microsoft.com/office/drawing/2014/main" id="{9E8A67BF-9755-394F-A41F-D205B37FE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9966" r="53816" b="19349"/>
          <a:stretch/>
        </p:blipFill>
        <p:spPr bwMode="auto">
          <a:xfrm>
            <a:off x="7772400" y="707476"/>
            <a:ext cx="2514286" cy="2514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images meth">
            <a:extLst>
              <a:ext uri="{FF2B5EF4-FFF2-40B4-BE49-F238E27FC236}">
                <a16:creationId xmlns:a16="http://schemas.microsoft.com/office/drawing/2014/main" id="{44820D5B-7CD8-B94A-A097-13216CDED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5" t="8247" r="1631" b="16783"/>
          <a:stretch/>
        </p:blipFill>
        <p:spPr bwMode="auto">
          <a:xfrm>
            <a:off x="9231400" y="3081303"/>
            <a:ext cx="2514286" cy="2514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4BD648-43CC-1440-9BD7-649BEB578B43}"/>
              </a:ext>
            </a:extLst>
          </p:cNvPr>
          <p:cNvSpPr/>
          <p:nvPr/>
        </p:nvSpPr>
        <p:spPr>
          <a:xfrm>
            <a:off x="8612635" y="4928389"/>
            <a:ext cx="779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rgbClr val="009DDC"/>
                </a:solidFill>
              </a:rPr>
              <a:t>2.5 years </a:t>
            </a:r>
            <a:br>
              <a:rPr lang="en-US" sz="1200" dirty="0">
                <a:solidFill>
                  <a:srgbClr val="009DDC"/>
                </a:solidFill>
              </a:rPr>
            </a:br>
            <a:r>
              <a:rPr lang="en-US" sz="1200" dirty="0">
                <a:solidFill>
                  <a:srgbClr val="009DDC"/>
                </a:solidFill>
              </a:rPr>
              <a:t>of meth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4DAFB-C27F-8C4C-A807-C6300726D5A8}"/>
              </a:ext>
            </a:extLst>
          </p:cNvPr>
          <p:cNvSpPr/>
          <p:nvPr/>
        </p:nvSpPr>
        <p:spPr>
          <a:xfrm>
            <a:off x="10172687" y="2474422"/>
            <a:ext cx="631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9DDC"/>
                </a:solidFill>
              </a:rPr>
              <a:t>Before </a:t>
            </a:r>
          </a:p>
          <a:p>
            <a:r>
              <a:rPr lang="en-US" sz="1200" dirty="0">
                <a:solidFill>
                  <a:srgbClr val="009DDC"/>
                </a:solidFill>
              </a:rPr>
              <a:t>meth</a:t>
            </a:r>
          </a:p>
        </p:txBody>
      </p:sp>
    </p:spTree>
    <p:extLst>
      <p:ext uri="{BB962C8B-B14F-4D97-AF65-F5344CB8AC3E}">
        <p14:creationId xmlns:p14="http://schemas.microsoft.com/office/powerpoint/2010/main" val="394480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A4B7A-1412-3642-B0C7-C269AEE0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59F6EF-E14A-9D4B-B65C-9C9CB8A7CA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800" y="1849441"/>
            <a:ext cx="10338758" cy="753571"/>
          </a:xfrm>
        </p:spPr>
        <p:txBody>
          <a:bodyPr/>
          <a:lstStyle/>
          <a:p>
            <a:r>
              <a:rPr lang="en-AU" dirty="0"/>
              <a:t>Why is this important and what is involved? To ensure consistency, we follow the </a:t>
            </a:r>
            <a:br>
              <a:rPr lang="en-AU" dirty="0"/>
            </a:br>
            <a:r>
              <a:rPr lang="en-AU" dirty="0"/>
              <a:t>Australian Government Clandestine Drug Laboratory Remediation Guidelines (2011)</a:t>
            </a:r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AECDAF-691F-D746-80B8-916B2ED86B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799" y="2708694"/>
            <a:ext cx="9886950" cy="3347392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Rapid Testing (presumptive) should be used to confirm the presence of methamphetamine within the property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If a positive result is achieved,  a hygienist or registered Indoor Environmental Professional (IEP) should be engaged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Samples are collected are collected and sent to a NATA accredited laboratory for analysis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Additional ghost wipe samples are collected and tested for heavy metals used in the manufacturing process. </a:t>
            </a:r>
            <a:br>
              <a:rPr lang="en-AU" sz="1500" dirty="0"/>
            </a:br>
            <a:r>
              <a:rPr lang="en-AU" sz="1500" dirty="0"/>
              <a:t>These include, Red Phosphorus, Iodine, Lithium, Aluminium and Zinc.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Based on the level of contamination, the hygienist will prepare a Remediation Action Plan (RAP) 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A remediation company is required to carry out any decontamination as per the hygienist’s recommendations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AU" sz="1500" dirty="0"/>
              <a:t>The hygienist reattends for final testing and clearance – a clearance certificate is issued upon successful remediation</a:t>
            </a:r>
          </a:p>
          <a:p>
            <a:pPr>
              <a:lnSpc>
                <a:spcPct val="100000"/>
              </a:lnSpc>
              <a:buClr>
                <a:srgbClr val="009DDC"/>
              </a:buClr>
            </a:pPr>
            <a:endParaRPr lang="en-US" sz="15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C52953-5DCD-4947-9A2F-0ACF0DA9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Testing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DAF9ED6-645A-9B43-92AF-375264B8D8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METH</a:t>
            </a:r>
          </a:p>
        </p:txBody>
      </p:sp>
    </p:spTree>
    <p:extLst>
      <p:ext uri="{BB962C8B-B14F-4D97-AF65-F5344CB8AC3E}">
        <p14:creationId xmlns:p14="http://schemas.microsoft.com/office/powerpoint/2010/main" val="345975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1C75E55-54D6-4554-8E2F-0D209E126863}"/>
              </a:ext>
            </a:extLst>
          </p:cNvPr>
          <p:cNvSpPr txBox="1"/>
          <p:nvPr/>
        </p:nvSpPr>
        <p:spPr>
          <a:xfrm>
            <a:off x="6881254" y="3812819"/>
            <a:ext cx="143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Andrew Walsh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VIC/TAS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D837B-8D85-495B-90F1-B227C53C99A0}"/>
              </a:ext>
            </a:extLst>
          </p:cNvPr>
          <p:cNvSpPr txBox="1"/>
          <p:nvPr/>
        </p:nvSpPr>
        <p:spPr>
          <a:xfrm>
            <a:off x="6425474" y="5290632"/>
            <a:ext cx="143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Paul Hastings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SA/NT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D015D5F-D3C7-4C28-B7C6-2122AEC03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2380" r="8135" b="3735"/>
          <a:stretch/>
        </p:blipFill>
        <p:spPr>
          <a:xfrm>
            <a:off x="615297" y="530468"/>
            <a:ext cx="10081270" cy="538303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C12AEAB-9B12-8D41-8437-284A812C339D}"/>
              </a:ext>
            </a:extLst>
          </p:cNvPr>
          <p:cNvSpPr txBox="1">
            <a:spLocks/>
          </p:cNvSpPr>
          <p:nvPr/>
        </p:nvSpPr>
        <p:spPr>
          <a:xfrm>
            <a:off x="685800" y="801914"/>
            <a:ext cx="9886950" cy="25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b="1" i="0" kern="1200" cap="all" spc="600" baseline="0">
                <a:solidFill>
                  <a:srgbClr val="009DDC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30188" indent="-2159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519113" indent="-3175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Meet the Team</a:t>
            </a:r>
            <a:br>
              <a:rPr lang="en-US" dirty="0"/>
            </a:br>
            <a:r>
              <a:rPr lang="en-US" dirty="0"/>
              <a:t>Repair Solutions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F15F177-5BCA-B741-95E3-7E1834712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1545702"/>
            <a:ext cx="1409700" cy="3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78FE63-9A32-3D4A-B474-911AF81F7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960" y="838200"/>
            <a:ext cx="4850080" cy="466205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4206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765C6E-26E6-6449-82AA-1026C10C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F7758A-B542-8C4E-8F66-C7D7E40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71CE16D-C551-0746-B7D3-5CC639EC49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Asbestos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876C01-6D38-4144-8596-A19B861B057F}"/>
              </a:ext>
            </a:extLst>
          </p:cNvPr>
          <p:cNvSpPr/>
          <p:nvPr/>
        </p:nvSpPr>
        <p:spPr>
          <a:xfrm>
            <a:off x="685800" y="1888591"/>
            <a:ext cx="3340657" cy="3300796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EC7AB3-1713-2F4B-9084-DAC467037B94}"/>
              </a:ext>
            </a:extLst>
          </p:cNvPr>
          <p:cNvSpPr/>
          <p:nvPr/>
        </p:nvSpPr>
        <p:spPr>
          <a:xfrm>
            <a:off x="4454105" y="1888591"/>
            <a:ext cx="3340657" cy="3300796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84506-F5FA-7B42-8CA2-F3DA4CA47C3B}"/>
              </a:ext>
            </a:extLst>
          </p:cNvPr>
          <p:cNvSpPr/>
          <p:nvPr/>
        </p:nvSpPr>
        <p:spPr>
          <a:xfrm>
            <a:off x="8222411" y="1888591"/>
            <a:ext cx="3340657" cy="3300796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A7325-A721-5040-9C5D-FE42368C6FEB}"/>
              </a:ext>
            </a:extLst>
          </p:cNvPr>
          <p:cNvSpPr/>
          <p:nvPr/>
        </p:nvSpPr>
        <p:spPr>
          <a:xfrm>
            <a:off x="837698" y="2083405"/>
            <a:ext cx="3027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ACM? </a:t>
            </a:r>
            <a:br>
              <a:rPr lang="en-US" dirty="0">
                <a:solidFill>
                  <a:srgbClr val="4D52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4D52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(Asbestos Containing Material)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3ECF9A-5C95-444C-BD1D-74803DB415C0}"/>
              </a:ext>
            </a:extLst>
          </p:cNvPr>
          <p:cNvSpPr/>
          <p:nvPr/>
        </p:nvSpPr>
        <p:spPr>
          <a:xfrm>
            <a:off x="4609596" y="2083405"/>
            <a:ext cx="3027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we find ACM? </a:t>
            </a:r>
            <a:br>
              <a:rPr lang="en-US" dirty="0">
                <a:solidFill>
                  <a:srgbClr val="4D52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rgbClr val="4D52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(Asbestos Containing Material)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503920-8455-AA45-9739-276B4AB0D5ED}"/>
              </a:ext>
            </a:extLst>
          </p:cNvPr>
          <p:cNvSpPr/>
          <p:nvPr/>
        </p:nvSpPr>
        <p:spPr>
          <a:xfrm>
            <a:off x="8367210" y="2083405"/>
            <a:ext cx="3095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risks of </a:t>
            </a:r>
            <a:r>
              <a:rPr lang="en-US" b="1" dirty="0" err="1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Abestos</a:t>
            </a: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rgbClr val="4D52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solidFill>
                <a:srgbClr val="4D526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3CFDD6-6B6B-204D-8272-5DB08B5AFF38}"/>
              </a:ext>
            </a:extLst>
          </p:cNvPr>
          <p:cNvSpPr/>
          <p:nvPr/>
        </p:nvSpPr>
        <p:spPr>
          <a:xfrm>
            <a:off x="851704" y="3071797"/>
            <a:ext cx="23374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Friable/unbonded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Non friable/bonded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6001C9-3264-5E45-9FDE-2BAD181FA1DB}"/>
              </a:ext>
            </a:extLst>
          </p:cNvPr>
          <p:cNvSpPr/>
          <p:nvPr/>
        </p:nvSpPr>
        <p:spPr>
          <a:xfrm>
            <a:off x="4652176" y="3071797"/>
            <a:ext cx="3060390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In products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In buildings including Strata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8BD0E2-ED82-B54E-9938-58E9B3AFD92C}"/>
              </a:ext>
            </a:extLst>
          </p:cNvPr>
          <p:cNvSpPr/>
          <p:nvPr/>
        </p:nvSpPr>
        <p:spPr>
          <a:xfrm>
            <a:off x="8495513" y="3071797"/>
            <a:ext cx="2688493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Health risks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Damage and/or repairs </a:t>
            </a:r>
            <a:br>
              <a:rPr lang="en-US" dirty="0">
                <a:solidFill>
                  <a:srgbClr val="4D5264"/>
                </a:solidFill>
              </a:rPr>
            </a:br>
            <a:r>
              <a:rPr lang="en-US" dirty="0">
                <a:solidFill>
                  <a:srgbClr val="4D5264"/>
                </a:solidFill>
              </a:rPr>
              <a:t>in buildings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0DD9FD9-5CD6-164A-B89C-E1DBC5756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718" y="840853"/>
            <a:ext cx="1022350" cy="2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1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3A32F-B628-584E-837F-D1E3930D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C2CFC5-BD43-6D43-B0FB-75FEEF3F15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2170210"/>
            <a:ext cx="5543550" cy="274634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Assessment/identification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Engagement of experts (e.g. Hygienist)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Treatment</a:t>
            </a:r>
          </a:p>
          <a:p>
            <a:pPr marL="742950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Encapsulation</a:t>
            </a:r>
          </a:p>
          <a:p>
            <a:pPr marL="742950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Removal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Replacement/Repair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FF25FC-DFA3-7545-8A4B-E58128D2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Management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974F4BD-B02D-5241-9069-9B851CD1EC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Asbestos</a:t>
            </a:r>
          </a:p>
        </p:txBody>
      </p:sp>
      <p:pic>
        <p:nvPicPr>
          <p:cNvPr id="9" name="Picture 8" descr="A picture containing water, building, outdoor, sky&#10;&#10;Description automatically generated">
            <a:extLst>
              <a:ext uri="{FF2B5EF4-FFF2-40B4-BE49-F238E27FC236}">
                <a16:creationId xmlns:a16="http://schemas.microsoft.com/office/drawing/2014/main" id="{D4A27F33-8D08-1E41-AA81-1C93F1ECAB5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087" y="1103086"/>
            <a:ext cx="4572000" cy="4572000"/>
          </a:xfrm>
          <a:prstGeom prst="ellipse">
            <a:avLst/>
          </a:prstGeom>
        </p:spPr>
      </p:pic>
      <p:pic>
        <p:nvPicPr>
          <p:cNvPr id="10" name="Picture 9" descr="A picture containing text, arch&#10;&#10;Description automatically generated">
            <a:extLst>
              <a:ext uri="{FF2B5EF4-FFF2-40B4-BE49-F238E27FC236}">
                <a16:creationId xmlns:a16="http://schemas.microsoft.com/office/drawing/2014/main" id="{B3710950-E34C-F84A-9CB3-037FC44506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471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0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1CE4B-2E61-0341-A350-B4360C27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D672B9-C74D-1042-80B6-C3DB988614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4412" y="2721047"/>
            <a:ext cx="2495535" cy="16822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</a:rPr>
              <a:t>Mould can be found almost anywhere; it can grow on virtually any organic substance, as long as moisture and oxygen are present.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692425-F120-754B-82BA-91AC17BF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DE3682-DEE0-5249-A8E0-559C6C1B3C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MOULD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70EC72-2E0A-044E-B092-19582C698C91}"/>
              </a:ext>
            </a:extLst>
          </p:cNvPr>
          <p:cNvSpPr/>
          <p:nvPr/>
        </p:nvSpPr>
        <p:spPr>
          <a:xfrm>
            <a:off x="4397238" y="1888591"/>
            <a:ext cx="3340657" cy="3300796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313CDB-1B1B-B945-BB90-3B4190211E69}"/>
              </a:ext>
            </a:extLst>
          </p:cNvPr>
          <p:cNvSpPr/>
          <p:nvPr/>
        </p:nvSpPr>
        <p:spPr>
          <a:xfrm>
            <a:off x="8165543" y="1888591"/>
            <a:ext cx="3340657" cy="3300796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9E4E20-D703-E14A-A844-535CDA00E07A}"/>
              </a:ext>
            </a:extLst>
          </p:cNvPr>
          <p:cNvSpPr/>
          <p:nvPr/>
        </p:nvSpPr>
        <p:spPr>
          <a:xfrm>
            <a:off x="4549136" y="2083405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Will </a:t>
            </a:r>
            <a:r>
              <a:rPr lang="en-US" b="1" dirty="0" err="1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Mould</a:t>
            </a: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Occur?</a:t>
            </a:r>
            <a:endParaRPr lang="en-US" dirty="0">
              <a:solidFill>
                <a:srgbClr val="4D526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7C5E7B-308B-134E-A7C5-DB5CD5786693}"/>
              </a:ext>
            </a:extLst>
          </p:cNvPr>
          <p:cNvSpPr/>
          <p:nvPr/>
        </p:nvSpPr>
        <p:spPr>
          <a:xfrm>
            <a:off x="8321034" y="2083405"/>
            <a:ext cx="2964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risks of </a:t>
            </a:r>
            <a:r>
              <a:rPr lang="en-US" b="1" dirty="0" err="1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Mould</a:t>
            </a: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dirty="0">
                <a:solidFill>
                  <a:srgbClr val="4D52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solidFill>
                <a:srgbClr val="4D526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1D55BE-A917-1940-A379-70B0713BDBCD}"/>
              </a:ext>
            </a:extLst>
          </p:cNvPr>
          <p:cNvSpPr/>
          <p:nvPr/>
        </p:nvSpPr>
        <p:spPr>
          <a:xfrm>
            <a:off x="4563142" y="2687489"/>
            <a:ext cx="2011192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Water ingress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Environmental </a:t>
            </a:r>
            <a:br>
              <a:rPr lang="en-US" dirty="0">
                <a:solidFill>
                  <a:srgbClr val="4D5264"/>
                </a:solidFill>
              </a:rPr>
            </a:br>
            <a:r>
              <a:rPr lang="en-US" dirty="0">
                <a:solidFill>
                  <a:srgbClr val="4D5264"/>
                </a:solidFill>
              </a:rPr>
              <a:t>(e.g. ventilation)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437B80-489F-4444-AE95-733919F7037B}"/>
              </a:ext>
            </a:extLst>
          </p:cNvPr>
          <p:cNvSpPr/>
          <p:nvPr/>
        </p:nvSpPr>
        <p:spPr>
          <a:xfrm>
            <a:off x="8363614" y="2687489"/>
            <a:ext cx="2034211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Health Risks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Building damage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0070CC-7FBB-A041-8827-93BE0B1EEB0D}"/>
              </a:ext>
            </a:extLst>
          </p:cNvPr>
          <p:cNvSpPr/>
          <p:nvPr/>
        </p:nvSpPr>
        <p:spPr>
          <a:xfrm>
            <a:off x="685800" y="1888591"/>
            <a:ext cx="3340657" cy="3300796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3F3861-B423-0C41-98B9-16AC99BCF9B0}"/>
              </a:ext>
            </a:extLst>
          </p:cNvPr>
          <p:cNvSpPr/>
          <p:nvPr/>
        </p:nvSpPr>
        <p:spPr>
          <a:xfrm>
            <a:off x="906885" y="2085354"/>
            <a:ext cx="16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b="1" dirty="0" err="1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Mould</a:t>
            </a: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>
              <a:solidFill>
                <a:srgbClr val="4D526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4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F09C9-09E0-3C47-B272-C8280E81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8BA14C-F672-DA4C-A26A-68844A11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Mitigation Process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9E6A2BC-49C0-5441-A832-7AB64DF308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MOULD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BD9DBC4-2916-9345-9F82-DC2D1B7575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799" y="2156958"/>
            <a:ext cx="4906618" cy="40485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9DDC"/>
              </a:buClr>
            </a:pPr>
            <a:r>
              <a:rPr lang="en-US" dirty="0">
                <a:solidFill>
                  <a:srgbClr val="009DDC"/>
                </a:solidFill>
              </a:rPr>
              <a:t>Prevention is number one </a:t>
            </a:r>
          </a:p>
          <a:p>
            <a:pPr marL="300038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Fix leaking plumbing and leaks in the building envelope ASAP</a:t>
            </a:r>
          </a:p>
          <a:p>
            <a:pPr marL="300038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Watch for condensation and wet spots</a:t>
            </a:r>
          </a:p>
          <a:p>
            <a:pPr marL="300038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Keep humidity to a minimum</a:t>
            </a:r>
          </a:p>
          <a:p>
            <a:pPr marL="300038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Keep ventilation systems clean and maintained</a:t>
            </a:r>
          </a:p>
          <a:p>
            <a:pPr marL="300038" lvl="1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Don’t let foundations stay wet for extended periods</a:t>
            </a:r>
          </a:p>
          <a:p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B488ACA-5FBF-E442-9EC9-DF7E3F602342}"/>
              </a:ext>
            </a:extLst>
          </p:cNvPr>
          <p:cNvSpPr txBox="1">
            <a:spLocks/>
          </p:cNvSpPr>
          <p:nvPr/>
        </p:nvSpPr>
        <p:spPr>
          <a:xfrm>
            <a:off x="6599585" y="2156958"/>
            <a:ext cx="4442791" cy="404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30188" indent="-2159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519113" indent="-3175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9DDC"/>
              </a:buClr>
            </a:pPr>
            <a:r>
              <a:rPr lang="en-US" dirty="0">
                <a:solidFill>
                  <a:srgbClr val="009DDC"/>
                </a:solidFill>
              </a:rPr>
              <a:t>Remediation</a:t>
            </a:r>
            <a:r>
              <a:rPr lang="en-US" dirty="0">
                <a:solidFill>
                  <a:srgbClr val="4D5264"/>
                </a:solidFill>
              </a:rPr>
              <a:t> </a:t>
            </a:r>
          </a:p>
          <a:p>
            <a:pPr marL="300038" lvl="2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5264"/>
                </a:solidFill>
              </a:rPr>
              <a:t>Fix water humidity problems </a:t>
            </a:r>
          </a:p>
          <a:p>
            <a:pPr marL="300038" lvl="2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5264"/>
                </a:solidFill>
              </a:rPr>
              <a:t>Engage experts to assist in identification</a:t>
            </a:r>
          </a:p>
          <a:p>
            <a:pPr marL="300038" lvl="2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4D5264"/>
                </a:solidFill>
              </a:rPr>
              <a:t>Localise</a:t>
            </a:r>
            <a:r>
              <a:rPr lang="en-US" sz="1600" dirty="0">
                <a:solidFill>
                  <a:srgbClr val="4D5264"/>
                </a:solidFill>
              </a:rPr>
              <a:t>/contain contaminated areas</a:t>
            </a:r>
          </a:p>
          <a:p>
            <a:pPr marL="300038" lvl="2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5264"/>
                </a:solidFill>
              </a:rPr>
              <a:t>Deploy appropriate remediation techniques</a:t>
            </a:r>
          </a:p>
          <a:p>
            <a:pPr marL="300038" lvl="2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D526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0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72706D-01F6-884D-AF60-21CD2D23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69BCA7-D17D-4F4F-BBDC-B0C2CA6B7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77C50CB-0FD6-6143-85FF-458BE676A8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METH</a:t>
            </a:r>
          </a:p>
        </p:txBody>
      </p:sp>
      <p:pic>
        <p:nvPicPr>
          <p:cNvPr id="9" name="Picture Placeholder 6" descr="A picture containing snow, outdoor, nature&#10;&#10;Description automatically generated">
            <a:extLst>
              <a:ext uri="{FF2B5EF4-FFF2-40B4-BE49-F238E27FC236}">
                <a16:creationId xmlns:a16="http://schemas.microsoft.com/office/drawing/2014/main" id="{FF34D878-926B-5440-AFA5-2C8BB081A2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6098" b="6098"/>
          <a:stretch>
            <a:fillRect/>
          </a:stretch>
        </p:blipFill>
        <p:spPr>
          <a:xfrm>
            <a:off x="6446087" y="1066485"/>
            <a:ext cx="4572000" cy="4572000"/>
          </a:xfrm>
          <a:prstGeom prst="ellipse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79534CB-317B-2048-824D-3CBABD2C3B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800" y="1862693"/>
            <a:ext cx="5513905" cy="257175"/>
          </a:xfrm>
        </p:spPr>
        <p:txBody>
          <a:bodyPr/>
          <a:lstStyle/>
          <a:p>
            <a:r>
              <a:rPr lang="en-US" dirty="0"/>
              <a:t>What is Meth?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03C9B0-9957-B34F-A68A-C918537D6C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2349251"/>
            <a:ext cx="4469296" cy="334587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It’s a highly addictive drug.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It has numerous street names: known as Meth, Ice or “P”.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Meth is usually smoked but can also be dissolved in liquid and injected or snorted.</a:t>
            </a:r>
          </a:p>
          <a:p>
            <a:pPr marL="285750" indent="-285750">
              <a:lnSpc>
                <a:spcPct val="100000"/>
              </a:lnSpc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5264"/>
                </a:solidFill>
              </a:rPr>
              <a:t>It’s easy to manufacture and can be made from common household items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6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6E1FEB-4396-9448-8E68-9B5CA2AF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A61EEC-6EC4-0D46-A177-43D79F787A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799" y="1887918"/>
            <a:ext cx="9120809" cy="5512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Meth is easily made by combining the below chemicals and heavy metals into a 2-litre drink bottle! This type of manufacturing is referred to as the “shake n bake” method.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ECBD50-9671-7F46-B396-1A0105A1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 fontScale="90000"/>
          </a:bodyPr>
          <a:lstStyle/>
          <a:p>
            <a:r>
              <a:rPr lang="en-US" dirty="0"/>
              <a:t>Precursor drugs/chemicals</a:t>
            </a:r>
            <a:br>
              <a:rPr lang="en-US" dirty="0"/>
            </a:b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DD5B2E9-91B7-554C-B5FC-6421DC9E3C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METH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A09CC6-0068-C846-803E-CBB399DF68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2643455"/>
            <a:ext cx="9677400" cy="3031631"/>
          </a:xfrm>
        </p:spPr>
        <p:txBody>
          <a:bodyPr>
            <a:normAutofit/>
          </a:bodyPr>
          <a:lstStyle/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Pseudoephedrine </a:t>
            </a:r>
            <a:r>
              <a:rPr lang="en-US" sz="1300" dirty="0">
                <a:latin typeface="+mj-lt"/>
                <a:cs typeface="+mn-cs"/>
              </a:rPr>
              <a:t>– contained in over-the-counter cold medicines.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Ephedrine</a:t>
            </a:r>
            <a:r>
              <a:rPr lang="en-US" sz="1300" dirty="0">
                <a:latin typeface="+mj-lt"/>
                <a:cs typeface="+mn-cs"/>
              </a:rPr>
              <a:t> – a natural medication and stimulant which is extracted from a plant source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Lithium</a:t>
            </a:r>
            <a:r>
              <a:rPr lang="en-US" sz="1300" dirty="0">
                <a:latin typeface="+mj-lt"/>
                <a:cs typeface="+mn-cs"/>
              </a:rPr>
              <a:t> – found in batteries.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Red phosphorus </a:t>
            </a:r>
            <a:r>
              <a:rPr lang="en-US" sz="1300" dirty="0">
                <a:latin typeface="+mj-lt"/>
                <a:cs typeface="+mn-cs"/>
              </a:rPr>
              <a:t>– found in matches and road flares.</a:t>
            </a:r>
          </a:p>
          <a:p>
            <a:pPr marL="3429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Aluminum</a:t>
            </a:r>
            <a:r>
              <a:rPr lang="en-US" sz="1300" dirty="0">
                <a:latin typeface="+mj-lt"/>
                <a:cs typeface="+mn-cs"/>
              </a:rPr>
              <a:t>  </a:t>
            </a:r>
            <a:r>
              <a:rPr lang="en-US" sz="1600" dirty="0">
                <a:latin typeface="+mj-lt"/>
                <a:cs typeface="+mn-cs"/>
              </a:rPr>
              <a:t>/ Zine / Lead / Iodine  </a:t>
            </a:r>
            <a:r>
              <a:rPr lang="en-US" sz="1300" dirty="0">
                <a:latin typeface="+mj-lt"/>
                <a:cs typeface="+mn-cs"/>
              </a:rPr>
              <a:t>– used as a catalyst to produce a chemical reaction.</a:t>
            </a:r>
          </a:p>
          <a:p>
            <a:pPr marL="342900" indent="-342900">
              <a:lnSpc>
                <a:spcPct val="150000"/>
              </a:lnSpc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Ammonium Nitrate / Ether / Sodium Hydroxide </a:t>
            </a:r>
            <a:r>
              <a:rPr lang="en-US" sz="1300" dirty="0">
                <a:latin typeface="+mj-lt"/>
                <a:cs typeface="+mn-cs"/>
              </a:rPr>
              <a:t>- mixed with precursor drugs and metals to produce a chemical reaction.</a:t>
            </a:r>
          </a:p>
        </p:txBody>
      </p:sp>
    </p:spTree>
    <p:extLst>
      <p:ext uri="{BB962C8B-B14F-4D97-AF65-F5344CB8AC3E}">
        <p14:creationId xmlns:p14="http://schemas.microsoft.com/office/powerpoint/2010/main" val="341119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BC274C-5D6F-1F44-90FF-FBA6FA6482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683658"/>
            <a:ext cx="4092714" cy="4092714"/>
          </a:xfrm>
          <a:prstGeom prst="ellipse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B27E5-D3BC-F442-8AA2-D5295DAD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07154E-4E37-4245-92CA-1C45C7C51B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800" y="1862693"/>
            <a:ext cx="4495800" cy="6588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Reality is, we should expect to find it in every landlord claim we inspect.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627B89-F5D2-5D42-AD95-BCD451AD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Where will we find it?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75223B3-6138-5449-BBAF-1EEDEDB2F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METH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42A26-AD20-A541-AB35-1613F74B2B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7773" y="537345"/>
            <a:ext cx="2292626" cy="2292626"/>
          </a:xfrm>
          <a:prstGeom prst="ellipse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7D615CD-D93C-D24A-85D4-B2BE4F02B017}"/>
              </a:ext>
            </a:extLst>
          </p:cNvPr>
          <p:cNvSpPr txBox="1">
            <a:spLocks/>
          </p:cNvSpPr>
          <p:nvPr/>
        </p:nvSpPr>
        <p:spPr>
          <a:xfrm>
            <a:off x="685800" y="2643455"/>
            <a:ext cx="9677400" cy="303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600" b="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288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230188" indent="-2159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519113" indent="-3175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Rented properties (Landlord claims)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Strata properties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Residential Properties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+mj-lt"/>
                <a:cs typeface="+mn-cs"/>
              </a:rPr>
              <a:t>AirBNB</a:t>
            </a:r>
            <a:r>
              <a:rPr lang="en-US" sz="1600" dirty="0">
                <a:latin typeface="+mj-lt"/>
                <a:cs typeface="+mn-cs"/>
              </a:rPr>
              <a:t> properties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Community housing</a:t>
            </a:r>
          </a:p>
          <a:p>
            <a:pPr marL="114300" indent="-342900">
              <a:buClr>
                <a:srgbClr val="009DDC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latin typeface="+mj-lt"/>
                <a:cs typeface="+mn-cs"/>
              </a:rPr>
              <a:t>Government housing</a:t>
            </a:r>
          </a:p>
        </p:txBody>
      </p:sp>
    </p:spTree>
    <p:extLst>
      <p:ext uri="{BB962C8B-B14F-4D97-AF65-F5344CB8AC3E}">
        <p14:creationId xmlns:p14="http://schemas.microsoft.com/office/powerpoint/2010/main" val="2485799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A4B7A-1412-3642-B0C7-C269AEE0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BA1F3-D178-C549-9EA5-7487EA5BFD3C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C52953-5DCD-4947-9A2F-0ACF0DA9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82914"/>
            <a:ext cx="9886950" cy="500744"/>
          </a:xfrm>
        </p:spPr>
        <p:txBody>
          <a:bodyPr>
            <a:normAutofit/>
          </a:bodyPr>
          <a:lstStyle/>
          <a:p>
            <a:r>
              <a:rPr lang="en-US" dirty="0"/>
              <a:t>What are the Signs?</a:t>
            </a:r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DAF9ED6-645A-9B43-92AF-375264B8D8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01914"/>
            <a:ext cx="9886950" cy="257175"/>
          </a:xfrm>
        </p:spPr>
        <p:txBody>
          <a:bodyPr/>
          <a:lstStyle/>
          <a:p>
            <a:r>
              <a:rPr lang="en-US" dirty="0"/>
              <a:t>METH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1997C-268C-0549-ABF1-047450952737}"/>
              </a:ext>
            </a:extLst>
          </p:cNvPr>
          <p:cNvSpPr/>
          <p:nvPr/>
        </p:nvSpPr>
        <p:spPr>
          <a:xfrm>
            <a:off x="4397238" y="2816245"/>
            <a:ext cx="3340657" cy="3014713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8499A-C7A8-B746-86DA-68D0D24D5EA4}"/>
              </a:ext>
            </a:extLst>
          </p:cNvPr>
          <p:cNvSpPr/>
          <p:nvPr/>
        </p:nvSpPr>
        <p:spPr>
          <a:xfrm>
            <a:off x="4549136" y="2971303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  <a:endParaRPr lang="en-US" dirty="0">
              <a:solidFill>
                <a:srgbClr val="4D526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150A4C-427E-6F42-B0F9-49D73B659F0E}"/>
              </a:ext>
            </a:extLst>
          </p:cNvPr>
          <p:cNvSpPr/>
          <p:nvPr/>
        </p:nvSpPr>
        <p:spPr>
          <a:xfrm>
            <a:off x="4563142" y="3394479"/>
            <a:ext cx="3003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More difficult to detect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Syringes/needles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Pipes (smoking utensils)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B2A1F8-54B1-D344-889E-7F81B708FF6D}"/>
              </a:ext>
            </a:extLst>
          </p:cNvPr>
          <p:cNvSpPr/>
          <p:nvPr/>
        </p:nvSpPr>
        <p:spPr>
          <a:xfrm>
            <a:off x="685800" y="2816245"/>
            <a:ext cx="3340657" cy="3014713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1030A1-3E19-F84E-8CB7-38E77CDD958A}"/>
              </a:ext>
            </a:extLst>
          </p:cNvPr>
          <p:cNvSpPr/>
          <p:nvPr/>
        </p:nvSpPr>
        <p:spPr>
          <a:xfrm>
            <a:off x="840625" y="2973252"/>
            <a:ext cx="150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DDC"/>
              </a:buClr>
            </a:pPr>
            <a:r>
              <a:rPr lang="en-US" b="1" dirty="0">
                <a:solidFill>
                  <a:srgbClr val="4D52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Manufacturer</a:t>
            </a:r>
            <a:endParaRPr lang="en-US" dirty="0">
              <a:solidFill>
                <a:srgbClr val="4D526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6FE2BF-0602-1A47-8394-B105C51FB6BC}"/>
              </a:ext>
            </a:extLst>
          </p:cNvPr>
          <p:cNvSpPr/>
          <p:nvPr/>
        </p:nvSpPr>
        <p:spPr>
          <a:xfrm>
            <a:off x="839282" y="3394479"/>
            <a:ext cx="3003849" cy="25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Known as “cooking”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Altered smoke detectors, </a:t>
            </a:r>
            <a:br>
              <a:rPr lang="en-US" sz="1400" dirty="0">
                <a:solidFill>
                  <a:srgbClr val="4D5264"/>
                </a:solidFill>
              </a:rPr>
            </a:br>
            <a:r>
              <a:rPr lang="en-US" sz="1400" dirty="0">
                <a:solidFill>
                  <a:srgbClr val="4D5264"/>
                </a:solidFill>
              </a:rPr>
              <a:t>malicious damage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Red staining to baths, carpets, utensils – from a particular process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Clr>
                <a:srgbClr val="009DD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D5264"/>
                </a:solidFill>
              </a:rPr>
              <a:t>Painted walls in an attempt to cover spills and splashes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6DFF617-36BE-D341-8F7A-6BA87982FF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799" y="1862693"/>
            <a:ext cx="6258339" cy="658834"/>
          </a:xfrm>
        </p:spPr>
        <p:txBody>
          <a:bodyPr/>
          <a:lstStyle/>
          <a:p>
            <a:r>
              <a:rPr lang="en-US" dirty="0"/>
              <a:t>We are often notified by the insurer prior to attending the site (often identified or suspected by the property manager)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904822-AE17-3541-86FE-36810ABEB552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0" t="4782" r="-2" b="25205"/>
          <a:stretch/>
        </p:blipFill>
        <p:spPr bwMode="auto">
          <a:xfrm>
            <a:off x="8272374" y="2248456"/>
            <a:ext cx="3473312" cy="3473312"/>
          </a:xfrm>
          <a:prstGeom prst="ellipse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ED7C4-D208-874D-B8EB-D45B4426C00F}"/>
              </a:ext>
            </a:extLst>
          </p:cNvPr>
          <p:cNvPicPr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986" t="5819" r="27275" b="8068"/>
          <a:stretch/>
        </p:blipFill>
        <p:spPr bwMode="auto">
          <a:xfrm>
            <a:off x="7290478" y="658778"/>
            <a:ext cx="1963792" cy="1963792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02324244"/>
      </p:ext>
    </p:extLst>
  </p:cSld>
  <p:clrMapOvr>
    <a:masterClrMapping/>
  </p:clrMapOvr>
</p:sld>
</file>

<file path=ppt/theme/theme1.xml><?xml version="1.0" encoding="utf-8"?>
<a:theme xmlns:a="http://schemas.openxmlformats.org/drawingml/2006/main" name="Sedgwick_BasicTheme">
  <a:themeElements>
    <a:clrScheme name="Custom 1">
      <a:dk1>
        <a:srgbClr val="000000"/>
      </a:dk1>
      <a:lt1>
        <a:srgbClr val="FFFFFF"/>
      </a:lt1>
      <a:dk2>
        <a:srgbClr val="009CDB"/>
      </a:dk2>
      <a:lt2>
        <a:srgbClr val="E1E8F0"/>
      </a:lt2>
      <a:accent1>
        <a:srgbClr val="009CDB"/>
      </a:accent1>
      <a:accent2>
        <a:srgbClr val="244578"/>
      </a:accent2>
      <a:accent3>
        <a:srgbClr val="2CAC73"/>
      </a:accent3>
      <a:accent4>
        <a:srgbClr val="EA6D3C"/>
      </a:accent4>
      <a:accent5>
        <a:srgbClr val="A1D2ED"/>
      </a:accent5>
      <a:accent6>
        <a:srgbClr val="4D5464"/>
      </a:accent6>
      <a:hlink>
        <a:srgbClr val="009CDB"/>
      </a:hlink>
      <a:folHlink>
        <a:srgbClr val="2445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dgwick_BasicTheme" id="{B686B1E0-3458-5A49-A0FE-D1708028E7E7}" vid="{87B4EA7B-7839-C74E-A652-935254B064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55365E6A099443A0BED3AF19E58DDB" ma:contentTypeVersion="17" ma:contentTypeDescription="Create a new document." ma:contentTypeScope="" ma:versionID="902dfe23cf32245a39459fb838cbfad5">
  <xsd:schema xmlns:xsd="http://www.w3.org/2001/XMLSchema" xmlns:xs="http://www.w3.org/2001/XMLSchema" xmlns:p="http://schemas.microsoft.com/office/2006/metadata/properties" xmlns:ns2="724436fd-7c16-4d08-9282-f33a54ae30d9" targetNamespace="http://schemas.microsoft.com/office/2006/metadata/properties" ma:root="true" ma:fieldsID="e9b60e60bc28133db1f3b06129dbd36b" ns2:_="">
    <xsd:import namespace="724436fd-7c16-4d08-9282-f33a54ae30d9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SharedWithUsers" minOccurs="0"/>
                <xsd:element ref="ns2:SharedWithDetails" minOccurs="0"/>
                <xsd:element ref="ns2:SharingHintHash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436fd-7c16-4d08-9282-f33a54ae30d9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description="" ma:hidden="true" ma:internalName="SharingHintHash" ma:readOnly="true">
      <xsd:simpleType>
        <xsd:restriction base="dms:Text"/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Hash xmlns="724436fd-7c16-4d08-9282-f33a54ae30d9" xsi:nil="true"/>
    <CloudMigratorVersion xmlns="724436fd-7c16-4d08-9282-f33a54ae30d9" xsi:nil="true"/>
    <UniqueSourceRef xmlns="724436fd-7c16-4d08-9282-f33a54ae30d9" xsi:nil="true"/>
    <CloudMigratorOriginId xmlns="724436fd-7c16-4d08-9282-f33a54ae30d9" xsi:nil="true"/>
  </documentManagement>
</p:properties>
</file>

<file path=customXml/itemProps1.xml><?xml version="1.0" encoding="utf-8"?>
<ds:datastoreItem xmlns:ds="http://schemas.openxmlformats.org/officeDocument/2006/customXml" ds:itemID="{CEA64100-3659-44ED-9F60-38808DA9F4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B03D35-DC3F-47F4-A53D-9B2A0EFE2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436fd-7c16-4d08-9282-f33a54ae30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AE5B2A-22A4-4C79-9CB4-7D9FFDE4DA7D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  <ds:schemaRef ds:uri="724436fd-7c16-4d08-9282-f33a54ae30d9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4965</TotalTime>
  <Words>899</Words>
  <Application>Microsoft Macintosh PowerPoint</Application>
  <PresentationFormat>Widescreen</PresentationFormat>
  <Paragraphs>135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Impact</vt:lpstr>
      <vt:lpstr>Wingdings</vt:lpstr>
      <vt:lpstr>Sedgwick_BasicTheme</vt:lpstr>
      <vt:lpstr>PowerPoint Presentation</vt:lpstr>
      <vt:lpstr>Overview</vt:lpstr>
      <vt:lpstr>Management</vt:lpstr>
      <vt:lpstr>Overview</vt:lpstr>
      <vt:lpstr>Mitigation Process</vt:lpstr>
      <vt:lpstr>Overview</vt:lpstr>
      <vt:lpstr>Precursor drugs/chemicals </vt:lpstr>
      <vt:lpstr>Where will we find it?</vt:lpstr>
      <vt:lpstr>What are the Signs?</vt:lpstr>
      <vt:lpstr>PowerPoint Presentation</vt:lpstr>
      <vt:lpstr>What are the dangers?</vt:lpstr>
      <vt:lpstr>Testing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Haughn, Jo</dc:creator>
  <cp:lastModifiedBy>Haughn, Jo</cp:lastModifiedBy>
  <cp:revision>72</cp:revision>
  <dcterms:created xsi:type="dcterms:W3CDTF">2021-04-20T21:27:34Z</dcterms:created>
  <dcterms:modified xsi:type="dcterms:W3CDTF">2022-03-07T15:29:10Z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0x010100BC55365E6A099443A0BED3AF19E58DDB</vt:lpwstr>
  </property>
</Properties>
</file>